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56" r:id="rId4"/>
    <p:sldId id="258" r:id="rId5"/>
    <p:sldId id="259" r:id="rId6"/>
    <p:sldId id="260" r:id="rId7"/>
    <p:sldId id="261" r:id="rId8"/>
    <p:sldId id="354" r:id="rId9"/>
    <p:sldId id="265" r:id="rId10"/>
    <p:sldId id="264" r:id="rId11"/>
    <p:sldId id="263" r:id="rId12"/>
    <p:sldId id="262" r:id="rId13"/>
    <p:sldId id="271" r:id="rId14"/>
    <p:sldId id="270" r:id="rId15"/>
    <p:sldId id="269" r:id="rId16"/>
    <p:sldId id="268" r:id="rId17"/>
    <p:sldId id="267" r:id="rId18"/>
    <p:sldId id="339" r:id="rId19"/>
    <p:sldId id="340" r:id="rId20"/>
    <p:sldId id="266" r:id="rId21"/>
    <p:sldId id="273" r:id="rId22"/>
    <p:sldId id="275" r:id="rId23"/>
    <p:sldId id="274" r:id="rId24"/>
    <p:sldId id="272" r:id="rId25"/>
    <p:sldId id="279" r:id="rId26"/>
    <p:sldId id="278" r:id="rId27"/>
    <p:sldId id="277" r:id="rId28"/>
    <p:sldId id="276" r:id="rId29"/>
    <p:sldId id="285" r:id="rId30"/>
    <p:sldId id="284" r:id="rId31"/>
    <p:sldId id="283" r:id="rId32"/>
    <p:sldId id="282" r:id="rId33"/>
    <p:sldId id="289" r:id="rId34"/>
    <p:sldId id="296" r:id="rId35"/>
    <p:sldId id="295" r:id="rId36"/>
    <p:sldId id="294" r:id="rId37"/>
    <p:sldId id="293" r:id="rId38"/>
    <p:sldId id="288" r:id="rId39"/>
    <p:sldId id="287" r:id="rId40"/>
    <p:sldId id="301" r:id="rId41"/>
    <p:sldId id="299" r:id="rId42"/>
    <p:sldId id="300" r:id="rId43"/>
    <p:sldId id="343" r:id="rId44"/>
    <p:sldId id="292" r:id="rId45"/>
    <p:sldId id="338" r:id="rId46"/>
    <p:sldId id="348" r:id="rId47"/>
    <p:sldId id="355" r:id="rId48"/>
    <p:sldId id="298" r:id="rId49"/>
    <p:sldId id="297" r:id="rId50"/>
    <p:sldId id="302" r:id="rId51"/>
    <p:sldId id="350" r:id="rId52"/>
    <p:sldId id="303" r:id="rId53"/>
    <p:sldId id="311" r:id="rId54"/>
    <p:sldId id="304" r:id="rId55"/>
    <p:sldId id="306" r:id="rId56"/>
    <p:sldId id="341" r:id="rId57"/>
    <p:sldId id="349" r:id="rId58"/>
    <p:sldId id="305" r:id="rId59"/>
    <p:sldId id="310" r:id="rId60"/>
    <p:sldId id="309" r:id="rId61"/>
    <p:sldId id="308" r:id="rId62"/>
    <p:sldId id="344" r:id="rId63"/>
    <p:sldId id="307" r:id="rId64"/>
    <p:sldId id="320" r:id="rId65"/>
    <p:sldId id="315" r:id="rId66"/>
    <p:sldId id="313" r:id="rId67"/>
    <p:sldId id="345" r:id="rId68"/>
    <p:sldId id="314" r:id="rId69"/>
    <p:sldId id="342" r:id="rId70"/>
    <p:sldId id="312" r:id="rId71"/>
    <p:sldId id="319" r:id="rId72"/>
    <p:sldId id="318" r:id="rId73"/>
    <p:sldId id="316" r:id="rId74"/>
    <p:sldId id="327" r:id="rId75"/>
    <p:sldId id="326" r:id="rId76"/>
    <p:sldId id="346" r:id="rId77"/>
    <p:sldId id="351" r:id="rId78"/>
    <p:sldId id="325" r:id="rId79"/>
    <p:sldId id="324" r:id="rId80"/>
    <p:sldId id="352" r:id="rId81"/>
    <p:sldId id="353" r:id="rId82"/>
    <p:sldId id="358" r:id="rId83"/>
    <p:sldId id="323" r:id="rId84"/>
    <p:sldId id="322" r:id="rId85"/>
    <p:sldId id="321" r:id="rId86"/>
    <p:sldId id="330" r:id="rId87"/>
    <p:sldId id="332" r:id="rId88"/>
    <p:sldId id="329" r:id="rId89"/>
    <p:sldId id="334" r:id="rId90"/>
    <p:sldId id="333" r:id="rId91"/>
    <p:sldId id="335" r:id="rId92"/>
    <p:sldId id="347" r:id="rId93"/>
    <p:sldId id="357" r:id="rId94"/>
    <p:sldId id="337" r:id="rId9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974E128-AE1C-4F3F-A1AA-23B1D1D7EC6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58551CA-B1C2-4457-9007-4FC866E02B0A}" type="datetimeFigureOut">
              <a:rPr lang="ru-RU" smtClean="0"/>
              <a:t>27.11.2021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974E128-AE1C-4F3F-A1AA-23B1D1D7EC66}" type="slidenum">
              <a:rPr lang="ru-RU" smtClean="0"/>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58551CA-B1C2-4457-9007-4FC866E02B0A}" type="datetimeFigureOut">
              <a:rPr lang="ru-RU" smtClean="0"/>
              <a:t>27.11.2021</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974E128-AE1C-4F3F-A1AA-23B1D1D7EC6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faraday.ru/"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fi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6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New Aerospace Technologies</a:t>
            </a:r>
            <a:endParaRPr lang="ru-RU" dirty="0"/>
          </a:p>
        </p:txBody>
      </p:sp>
      <p:sp>
        <p:nvSpPr>
          <p:cNvPr id="3" name="Подзаголовок 2"/>
          <p:cNvSpPr>
            <a:spLocks noGrp="1"/>
          </p:cNvSpPr>
          <p:nvPr>
            <p:ph type="subTitle" idx="1"/>
          </p:nvPr>
        </p:nvSpPr>
        <p:spPr/>
        <p:txBody>
          <a:bodyPr/>
          <a:lstStyle/>
          <a:p>
            <a:endParaRPr lang="en-US" dirty="0" smtClean="0"/>
          </a:p>
          <a:p>
            <a:r>
              <a:rPr lang="en-US" dirty="0" smtClean="0">
                <a:solidFill>
                  <a:schemeClr val="tx1"/>
                </a:solidFill>
              </a:rPr>
              <a:t>ALTERNATIVE </a:t>
            </a:r>
            <a:r>
              <a:rPr lang="en-US" dirty="0">
                <a:solidFill>
                  <a:schemeClr val="tx1"/>
                </a:solidFill>
              </a:rPr>
              <a:t>PROPULSION ENGINEERING CONFERENCE</a:t>
            </a:r>
            <a:endParaRPr lang="ru-RU" dirty="0">
              <a:solidFill>
                <a:schemeClr val="tx1"/>
              </a:solidFill>
            </a:endParaRPr>
          </a:p>
        </p:txBody>
      </p:sp>
    </p:spTree>
    <p:extLst>
      <p:ext uri="{BB962C8B-B14F-4D97-AF65-F5344CB8AC3E}">
        <p14:creationId xmlns:p14="http://schemas.microsoft.com/office/powerpoint/2010/main" val="9093548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Usual forces between currents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053" y="1484784"/>
            <a:ext cx="7476156" cy="2926187"/>
          </a:xfrm>
        </p:spPr>
      </p:pic>
      <p:sp>
        <p:nvSpPr>
          <p:cNvPr id="3" name="Прямоугольник 2"/>
          <p:cNvSpPr/>
          <p:nvPr/>
        </p:nvSpPr>
        <p:spPr>
          <a:xfrm>
            <a:off x="539552" y="4715852"/>
            <a:ext cx="8169159" cy="646331"/>
          </a:xfrm>
          <a:prstGeom prst="rect">
            <a:avLst/>
          </a:prstGeom>
        </p:spPr>
        <p:txBody>
          <a:bodyPr wrap="none">
            <a:spAutoFit/>
          </a:bodyPr>
          <a:lstStyle/>
          <a:p>
            <a:r>
              <a:rPr lang="en-US" dirty="0" smtClean="0"/>
              <a:t>Forces of attraction or repulsion between wires with electric currents</a:t>
            </a:r>
          </a:p>
          <a:p>
            <a:r>
              <a:rPr lang="en-US" dirty="0"/>
              <a:t>a</a:t>
            </a:r>
            <a:r>
              <a:rPr lang="en-US" dirty="0" smtClean="0"/>
              <a:t>lso are result of Aether gradient pressure. </a:t>
            </a:r>
            <a:endParaRPr lang="en-US" dirty="0"/>
          </a:p>
        </p:txBody>
      </p:sp>
    </p:spTree>
    <p:extLst>
      <p:ext uri="{BB962C8B-B14F-4D97-AF65-F5344CB8AC3E}">
        <p14:creationId xmlns:p14="http://schemas.microsoft.com/office/powerpoint/2010/main" val="259895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9590" y="764704"/>
            <a:ext cx="8183880" cy="648072"/>
          </a:xfrm>
        </p:spPr>
        <p:txBody>
          <a:bodyPr>
            <a:normAutofit fontScale="90000"/>
          </a:bodyPr>
          <a:lstStyle/>
          <a:p>
            <a:pPr algn="ctr"/>
            <a:r>
              <a:rPr lang="en-US" dirty="0" smtClean="0"/>
              <a:t>How to get electrokinetic propulsion force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539779"/>
            <a:ext cx="2448272" cy="298635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556793"/>
            <a:ext cx="4764369" cy="2952328"/>
          </a:xfrm>
          <a:prstGeom prst="rect">
            <a:avLst/>
          </a:prstGeom>
        </p:spPr>
      </p:pic>
      <p:sp>
        <p:nvSpPr>
          <p:cNvPr id="3" name="Прямоугольник 2"/>
          <p:cNvSpPr/>
          <p:nvPr/>
        </p:nvSpPr>
        <p:spPr>
          <a:xfrm>
            <a:off x="575048" y="4685634"/>
            <a:ext cx="7969233" cy="1200329"/>
          </a:xfrm>
          <a:prstGeom prst="rect">
            <a:avLst/>
          </a:prstGeom>
        </p:spPr>
        <p:txBody>
          <a:bodyPr wrap="square">
            <a:spAutoFit/>
          </a:bodyPr>
          <a:lstStyle/>
          <a:p>
            <a:pPr algn="just"/>
            <a:r>
              <a:rPr lang="en-US" dirty="0"/>
              <a:t>1844 by the famous physicist </a:t>
            </a:r>
            <a:r>
              <a:rPr lang="en-US" dirty="0" smtClean="0"/>
              <a:t>Hermann </a:t>
            </a:r>
            <a:r>
              <a:rPr lang="en-US" dirty="0"/>
              <a:t>G. </a:t>
            </a:r>
            <a:r>
              <a:rPr lang="en-US" dirty="0" err="1" smtClean="0"/>
              <a:t>Grassmann</a:t>
            </a:r>
            <a:r>
              <a:rPr lang="en-US" dirty="0" smtClean="0"/>
              <a:t> demonstrated non-zero resulting force in Y-shape wire of current (left picture). In modern publications (right) it is named </a:t>
            </a:r>
            <a:r>
              <a:rPr lang="en-US" dirty="0" err="1" smtClean="0"/>
              <a:t>Sigalov’s</a:t>
            </a:r>
            <a:r>
              <a:rPr lang="en-US" dirty="0" smtClean="0"/>
              <a:t> effect for U or V shape wires with current.</a:t>
            </a:r>
            <a:endParaRPr lang="ru-RU" dirty="0"/>
          </a:p>
        </p:txBody>
      </p:sp>
    </p:spTree>
    <p:extLst>
      <p:ext uri="{BB962C8B-B14F-4D97-AF65-F5344CB8AC3E}">
        <p14:creationId xmlns:p14="http://schemas.microsoft.com/office/powerpoint/2010/main" val="1587734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Cardioid </a:t>
            </a:r>
            <a:r>
              <a:rPr lang="en-US" dirty="0" err="1" smtClean="0"/>
              <a:t>schape</a:t>
            </a:r>
            <a:r>
              <a:rPr lang="en-US" dirty="0" smtClean="0"/>
              <a:t> current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268760"/>
            <a:ext cx="3622786" cy="4103687"/>
          </a:xfrm>
        </p:spPr>
      </p:pic>
      <p:sp>
        <p:nvSpPr>
          <p:cNvPr id="3" name="Прямоугольник 2"/>
          <p:cNvSpPr/>
          <p:nvPr/>
        </p:nvSpPr>
        <p:spPr>
          <a:xfrm>
            <a:off x="4932040" y="2335326"/>
            <a:ext cx="3600400" cy="2031325"/>
          </a:xfrm>
          <a:prstGeom prst="rect">
            <a:avLst/>
          </a:prstGeom>
        </p:spPr>
        <p:txBody>
          <a:bodyPr wrap="square">
            <a:spAutoFit/>
          </a:bodyPr>
          <a:lstStyle/>
          <a:p>
            <a:r>
              <a:rPr lang="en-US" dirty="0" smtClean="0"/>
              <a:t>Alexander Frolov made some experiments with cardioid shape wire with current.</a:t>
            </a:r>
          </a:p>
          <a:p>
            <a:endParaRPr lang="en-US" dirty="0"/>
          </a:p>
          <a:p>
            <a:r>
              <a:rPr lang="en-US" dirty="0" smtClean="0"/>
              <a:t>Here is unidirectional propulsion force due to </a:t>
            </a:r>
            <a:r>
              <a:rPr lang="en-US" dirty="0" err="1" smtClean="0"/>
              <a:t>Grassmann</a:t>
            </a:r>
            <a:r>
              <a:rPr lang="en-US" dirty="0" smtClean="0"/>
              <a:t> effect.</a:t>
            </a:r>
            <a:endParaRPr lang="ru-RU" dirty="0"/>
          </a:p>
        </p:txBody>
      </p:sp>
    </p:spTree>
    <p:extLst>
      <p:ext uri="{BB962C8B-B14F-4D97-AF65-F5344CB8AC3E}">
        <p14:creationId xmlns:p14="http://schemas.microsoft.com/office/powerpoint/2010/main" val="842192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836712"/>
            <a:ext cx="8183880" cy="648072"/>
          </a:xfrm>
        </p:spPr>
        <p:txBody>
          <a:bodyPr>
            <a:normAutofit fontScale="90000"/>
          </a:bodyPr>
          <a:lstStyle/>
          <a:p>
            <a:pPr algn="ctr"/>
            <a:r>
              <a:rPr lang="en-US" dirty="0" smtClean="0"/>
              <a:t>Electrokinetic drive for microsatellites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981998"/>
            <a:ext cx="3960440" cy="3263922"/>
          </a:xfrm>
        </p:spPr>
      </p:pic>
      <p:sp>
        <p:nvSpPr>
          <p:cNvPr id="3" name="Прямоугольник 2"/>
          <p:cNvSpPr/>
          <p:nvPr/>
        </p:nvSpPr>
        <p:spPr>
          <a:xfrm>
            <a:off x="4427984" y="1772816"/>
            <a:ext cx="4248472" cy="3970318"/>
          </a:xfrm>
          <a:prstGeom prst="rect">
            <a:avLst/>
          </a:prstGeom>
        </p:spPr>
        <p:txBody>
          <a:bodyPr wrap="square">
            <a:spAutoFit/>
          </a:bodyPr>
          <a:lstStyle/>
          <a:p>
            <a:r>
              <a:rPr lang="en-US" dirty="0" smtClean="0"/>
              <a:t>Simplest experiments on electrokinetic were made by author in 1994-1997 with closed jar. There is </a:t>
            </a:r>
            <a:r>
              <a:rPr lang="en-US" b="1" i="1" dirty="0" smtClean="0"/>
              <a:t>oil circulation </a:t>
            </a:r>
            <a:r>
              <a:rPr lang="en-US" dirty="0" smtClean="0"/>
              <a:t>inside of the jar. Total sum force is not zero. The device demonstrated unidirectional propulsion force in axial direction. It can be applied for space projects to make correction of orbit of the satellites. </a:t>
            </a:r>
          </a:p>
          <a:p>
            <a:endParaRPr lang="en-US" dirty="0"/>
          </a:p>
          <a:p>
            <a:r>
              <a:rPr lang="en-US" dirty="0" smtClean="0"/>
              <a:t>Problem: liquid is space cold area can not work without heating of the body.</a:t>
            </a:r>
            <a:endParaRPr lang="ru-RU" dirty="0"/>
          </a:p>
        </p:txBody>
      </p:sp>
    </p:spTree>
    <p:extLst>
      <p:ext uri="{BB962C8B-B14F-4D97-AF65-F5344CB8AC3E}">
        <p14:creationId xmlns:p14="http://schemas.microsoft.com/office/powerpoint/2010/main" val="1861583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052736"/>
            <a:ext cx="8183880" cy="504056"/>
          </a:xfrm>
        </p:spPr>
        <p:txBody>
          <a:bodyPr>
            <a:normAutofit fontScale="90000"/>
          </a:bodyPr>
          <a:lstStyle/>
          <a:p>
            <a:pPr algn="ctr"/>
            <a:r>
              <a:rPr lang="en-US" dirty="0" smtClean="0"/>
              <a:t>Gradient of centrifugal force by Academician Albert </a:t>
            </a:r>
            <a:r>
              <a:rPr lang="en-US" dirty="0" err="1" smtClean="0"/>
              <a:t>Veinik</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09" y="1772816"/>
            <a:ext cx="6651265" cy="3240360"/>
          </a:xfrm>
        </p:spPr>
      </p:pic>
      <p:sp>
        <p:nvSpPr>
          <p:cNvPr id="3" name="Прямоугольник 2"/>
          <p:cNvSpPr/>
          <p:nvPr/>
        </p:nvSpPr>
        <p:spPr>
          <a:xfrm>
            <a:off x="447739" y="5085184"/>
            <a:ext cx="8208912" cy="646331"/>
          </a:xfrm>
          <a:prstGeom prst="rect">
            <a:avLst/>
          </a:prstGeom>
        </p:spPr>
        <p:txBody>
          <a:bodyPr wrap="square">
            <a:spAutoFit/>
          </a:bodyPr>
          <a:lstStyle/>
          <a:p>
            <a:r>
              <a:rPr lang="en-US" dirty="0" smtClean="0"/>
              <a:t>It was reproduced by Faraday Lab ltd. in 2002. Reason of the force is </a:t>
            </a:r>
            <a:r>
              <a:rPr lang="en-US" b="1" i="1" dirty="0" smtClean="0"/>
              <a:t>gradient of centrifugal force in R</a:t>
            </a:r>
            <a:r>
              <a:rPr lang="en-US" sz="1400" b="1" i="1" dirty="0" smtClean="0"/>
              <a:t>1</a:t>
            </a:r>
            <a:r>
              <a:rPr lang="en-US" b="1" i="1" dirty="0" smtClean="0"/>
              <a:t> and R</a:t>
            </a:r>
            <a:r>
              <a:rPr lang="en-US" sz="1400" b="1" i="1" dirty="0" smtClean="0"/>
              <a:t>2</a:t>
            </a:r>
            <a:r>
              <a:rPr lang="en-US" b="1" i="1" dirty="0" smtClean="0"/>
              <a:t> parts of trajectory</a:t>
            </a:r>
            <a:endParaRPr lang="ru-RU" b="1" i="1" dirty="0"/>
          </a:p>
        </p:txBody>
      </p:sp>
    </p:spTree>
    <p:extLst>
      <p:ext uri="{BB962C8B-B14F-4D97-AF65-F5344CB8AC3E}">
        <p14:creationId xmlns:p14="http://schemas.microsoft.com/office/powerpoint/2010/main" val="1600961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576064"/>
          </a:xfrm>
        </p:spPr>
        <p:txBody>
          <a:bodyPr>
            <a:normAutofit fontScale="90000"/>
          </a:bodyPr>
          <a:lstStyle/>
          <a:p>
            <a:pPr algn="ctr"/>
            <a:r>
              <a:rPr lang="en-US" dirty="0" err="1" smtClean="0"/>
              <a:t>Gradeint</a:t>
            </a:r>
            <a:r>
              <a:rPr lang="en-US" dirty="0" smtClean="0"/>
              <a:t> of centrifugal force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1412776"/>
            <a:ext cx="3757637" cy="3287932"/>
          </a:xfrm>
        </p:spPr>
      </p:pic>
      <p:sp>
        <p:nvSpPr>
          <p:cNvPr id="3" name="Прямоугольник 2"/>
          <p:cNvSpPr/>
          <p:nvPr/>
        </p:nvSpPr>
        <p:spPr>
          <a:xfrm>
            <a:off x="683568" y="4725144"/>
            <a:ext cx="8136904" cy="1200329"/>
          </a:xfrm>
          <a:prstGeom prst="rect">
            <a:avLst/>
          </a:prstGeom>
        </p:spPr>
        <p:txBody>
          <a:bodyPr wrap="square">
            <a:spAutoFit/>
          </a:bodyPr>
          <a:lstStyle/>
          <a:p>
            <a:r>
              <a:rPr lang="en-US" dirty="0" smtClean="0"/>
              <a:t>Simple version of asymmetry of centrifugal force in device with liquid flow of mass. Total sum force is not zero. Here is unidirectional propulsion force due to gradient of acceleration. The idea was offered by the author in 1994, not tested yet.</a:t>
            </a:r>
            <a:endParaRPr lang="ru-RU" dirty="0"/>
          </a:p>
        </p:txBody>
      </p:sp>
    </p:spTree>
    <p:extLst>
      <p:ext uri="{BB962C8B-B14F-4D97-AF65-F5344CB8AC3E}">
        <p14:creationId xmlns:p14="http://schemas.microsoft.com/office/powerpoint/2010/main" val="2613395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344" y="908720"/>
            <a:ext cx="8183880" cy="576064"/>
          </a:xfrm>
        </p:spPr>
        <p:txBody>
          <a:bodyPr>
            <a:normAutofit fontScale="90000"/>
          </a:bodyPr>
          <a:lstStyle/>
          <a:p>
            <a:pPr algn="ctr"/>
            <a:r>
              <a:rPr lang="en-US" dirty="0" smtClean="0"/>
              <a:t>Dr. Spartak Polyakov and his </a:t>
            </a:r>
            <a:r>
              <a:rPr lang="en-US" i="1" dirty="0" smtClean="0"/>
              <a:t>gyroscopes of variable radius</a:t>
            </a:r>
            <a:endParaRPr lang="ru-RU" i="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700808"/>
            <a:ext cx="2808312" cy="321597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284" y="1700808"/>
            <a:ext cx="3576830" cy="3204840"/>
          </a:xfrm>
          <a:prstGeom prst="rect">
            <a:avLst/>
          </a:prstGeom>
        </p:spPr>
      </p:pic>
      <p:sp>
        <p:nvSpPr>
          <p:cNvPr id="3" name="Прямоугольник 2"/>
          <p:cNvSpPr/>
          <p:nvPr/>
        </p:nvSpPr>
        <p:spPr>
          <a:xfrm>
            <a:off x="971600" y="5013176"/>
            <a:ext cx="7272808" cy="646331"/>
          </a:xfrm>
          <a:prstGeom prst="rect">
            <a:avLst/>
          </a:prstGeom>
        </p:spPr>
        <p:txBody>
          <a:bodyPr wrap="square">
            <a:spAutoFit/>
          </a:bodyPr>
          <a:lstStyle/>
          <a:p>
            <a:r>
              <a:rPr lang="en-US" dirty="0" smtClean="0"/>
              <a:t>Dr. Spartak M. Polyakov, Russia, experimented with </a:t>
            </a:r>
            <a:r>
              <a:rPr lang="en-US" b="1" i="1" dirty="0" smtClean="0"/>
              <a:t>gyroscopes of variable radius of orbit. </a:t>
            </a:r>
            <a:endParaRPr lang="ru-RU" b="1" i="1" dirty="0"/>
          </a:p>
        </p:txBody>
      </p:sp>
    </p:spTree>
    <p:extLst>
      <p:ext uri="{BB962C8B-B14F-4D97-AF65-F5344CB8AC3E}">
        <p14:creationId xmlns:p14="http://schemas.microsoft.com/office/powerpoint/2010/main" val="2278116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normAutofit fontScale="90000"/>
          </a:bodyPr>
          <a:lstStyle/>
          <a:p>
            <a:pPr algn="ctr"/>
            <a:r>
              <a:rPr lang="en-US" dirty="0" smtClean="0"/>
              <a:t>The principle of “variable radius”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268760"/>
            <a:ext cx="6747303" cy="3722104"/>
          </a:xfrm>
        </p:spPr>
      </p:pic>
      <p:sp>
        <p:nvSpPr>
          <p:cNvPr id="3" name="Прямоугольник 2"/>
          <p:cNvSpPr/>
          <p:nvPr/>
        </p:nvSpPr>
        <p:spPr>
          <a:xfrm>
            <a:off x="467544" y="4997152"/>
            <a:ext cx="8208912" cy="923330"/>
          </a:xfrm>
          <a:prstGeom prst="rect">
            <a:avLst/>
          </a:prstGeom>
        </p:spPr>
        <p:txBody>
          <a:bodyPr wrap="square">
            <a:spAutoFit/>
          </a:bodyPr>
          <a:lstStyle/>
          <a:p>
            <a:pPr algn="just"/>
            <a:r>
              <a:rPr lang="en-US" dirty="0" smtClean="0"/>
              <a:t>Forced </a:t>
            </a:r>
            <a:r>
              <a:rPr lang="en-US" b="1" i="1" dirty="0" smtClean="0"/>
              <a:t>decrease of orbital radius </a:t>
            </a:r>
            <a:r>
              <a:rPr lang="en-US" dirty="0" smtClean="0"/>
              <a:t>of the gyroscope provide axial force. In mechanical devices Dr. Polyakov detected forces about 775 gram as unidirectional kinetic momentum. </a:t>
            </a:r>
            <a:endParaRPr lang="ru-RU" dirty="0"/>
          </a:p>
        </p:txBody>
      </p:sp>
    </p:spTree>
    <p:extLst>
      <p:ext uri="{BB962C8B-B14F-4D97-AF65-F5344CB8AC3E}">
        <p14:creationId xmlns:p14="http://schemas.microsoft.com/office/powerpoint/2010/main" val="3568166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183880" cy="576064"/>
          </a:xfrm>
        </p:spPr>
        <p:txBody>
          <a:bodyPr>
            <a:normAutofit fontScale="90000"/>
          </a:bodyPr>
          <a:lstStyle/>
          <a:p>
            <a:r>
              <a:rPr lang="en-US" dirty="0" smtClean="0"/>
              <a:t>Dr. </a:t>
            </a:r>
            <a:r>
              <a:rPr lang="en-US" dirty="0" err="1" smtClean="0"/>
              <a:t>Polyakov’s</a:t>
            </a:r>
            <a:r>
              <a:rPr lang="en-US" dirty="0" smtClean="0"/>
              <a:t> device with liquid </a:t>
            </a:r>
            <a:endParaRPr lang="ru-RU"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340768"/>
            <a:ext cx="3674413" cy="4187825"/>
          </a:xfrm>
        </p:spPr>
      </p:pic>
      <p:sp>
        <p:nvSpPr>
          <p:cNvPr id="3" name="Прямоугольник 2"/>
          <p:cNvSpPr/>
          <p:nvPr/>
        </p:nvSpPr>
        <p:spPr>
          <a:xfrm>
            <a:off x="4427984" y="1412776"/>
            <a:ext cx="3888432" cy="4093428"/>
          </a:xfrm>
          <a:prstGeom prst="rect">
            <a:avLst/>
          </a:prstGeom>
        </p:spPr>
        <p:txBody>
          <a:bodyPr wrap="square">
            <a:spAutoFit/>
          </a:bodyPr>
          <a:lstStyle/>
          <a:p>
            <a:r>
              <a:rPr lang="en-US" sz="2000" dirty="0" smtClean="0"/>
              <a:t>In this device of 1998 Dr. Polyakov use about 10 kg </a:t>
            </a:r>
            <a:r>
              <a:rPr lang="en-US" sz="2000" b="1" i="1" dirty="0" smtClean="0"/>
              <a:t>liquid metal rotor made of mercury.</a:t>
            </a:r>
          </a:p>
          <a:p>
            <a:endParaRPr lang="en-US" sz="2000" dirty="0"/>
          </a:p>
          <a:p>
            <a:r>
              <a:rPr lang="en-US" sz="2000" dirty="0" smtClean="0"/>
              <a:t>Inside of the body there are tubes of </a:t>
            </a:r>
            <a:r>
              <a:rPr lang="en-US" sz="2000" b="1" i="1" dirty="0" smtClean="0"/>
              <a:t>spiral form </a:t>
            </a:r>
            <a:r>
              <a:rPr lang="en-US" sz="2000" dirty="0" smtClean="0"/>
              <a:t>to make the mercury provide effect of “variable radius gyroscope”.</a:t>
            </a:r>
          </a:p>
          <a:p>
            <a:endParaRPr lang="en-US" sz="2000" dirty="0" smtClean="0"/>
          </a:p>
          <a:p>
            <a:r>
              <a:rPr lang="en-US" sz="2000" dirty="0" smtClean="0"/>
              <a:t>Rotation is provided by electromotor.</a:t>
            </a:r>
            <a:endParaRPr lang="ru-RU" sz="2000" dirty="0"/>
          </a:p>
        </p:txBody>
      </p:sp>
    </p:spTree>
    <p:extLst>
      <p:ext uri="{BB962C8B-B14F-4D97-AF65-F5344CB8AC3E}">
        <p14:creationId xmlns:p14="http://schemas.microsoft.com/office/powerpoint/2010/main" val="3048054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183880" cy="646896"/>
          </a:xfrm>
        </p:spPr>
        <p:txBody>
          <a:bodyPr/>
          <a:lstStyle/>
          <a:p>
            <a:pPr algn="ctr"/>
            <a:r>
              <a:rPr lang="en-US" dirty="0" err="1" smtClean="0"/>
              <a:t>Poliakov’s</a:t>
            </a:r>
            <a:r>
              <a:rPr lang="en-US" dirty="0" smtClean="0"/>
              <a:t> lab 1998 video</a:t>
            </a:r>
            <a:endParaRPr lang="ru-RU" dirty="0"/>
          </a:p>
        </p:txBody>
      </p:sp>
      <p:pic>
        <p:nvPicPr>
          <p:cNvPr id="4" name="Poliakov199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3568" y="1268760"/>
            <a:ext cx="7681218" cy="4320480"/>
          </a:xfrm>
        </p:spPr>
      </p:pic>
    </p:spTree>
    <p:extLst>
      <p:ext uri="{BB962C8B-B14F-4D97-AF65-F5344CB8AC3E}">
        <p14:creationId xmlns:p14="http://schemas.microsoft.com/office/powerpoint/2010/main" val="3982054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488470"/>
            <a:ext cx="8183880" cy="389736"/>
          </a:xfrm>
        </p:spPr>
        <p:txBody>
          <a:bodyPr>
            <a:normAutofit fontScale="90000"/>
          </a:bodyPr>
          <a:lstStyle/>
          <a:p>
            <a:r>
              <a:rPr lang="en-US" sz="2400" dirty="0" smtClean="0"/>
              <a:t>Alexander V. Frolov </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980728"/>
            <a:ext cx="2824722" cy="3240360"/>
          </a:xfrm>
        </p:spPr>
      </p:pic>
      <p:sp>
        <p:nvSpPr>
          <p:cNvPr id="5" name="Прямоугольник 4"/>
          <p:cNvSpPr/>
          <p:nvPr/>
        </p:nvSpPr>
        <p:spPr>
          <a:xfrm>
            <a:off x="4139952" y="620688"/>
            <a:ext cx="4536504" cy="5355312"/>
          </a:xfrm>
          <a:prstGeom prst="rect">
            <a:avLst/>
          </a:prstGeom>
        </p:spPr>
        <p:txBody>
          <a:bodyPr wrap="square">
            <a:spAutoFit/>
          </a:bodyPr>
          <a:lstStyle/>
          <a:p>
            <a:r>
              <a:rPr lang="en-US" dirty="0" smtClean="0"/>
              <a:t>Alexander V. Frolov was born </a:t>
            </a:r>
          </a:p>
          <a:p>
            <a:r>
              <a:rPr lang="en-US" dirty="0" smtClean="0"/>
              <a:t>in the Saratov region, September 25, 1962. Graduated as wireless telecom engineer in 1984, specializing in high frequency wireless communications. </a:t>
            </a:r>
          </a:p>
          <a:p>
            <a:r>
              <a:rPr lang="en-US" dirty="0" smtClean="0"/>
              <a:t>Officer of Russian Ministry of Defense</a:t>
            </a:r>
          </a:p>
          <a:p>
            <a:r>
              <a:rPr lang="en-US" dirty="0" smtClean="0"/>
              <a:t>from 1984 to 1989, then worked in telecommunications companies in St. Petersburg. In 2001-2016 period was owner of research firm Faraday Laboratory ltd. Organized over 30 research projects. Publisher of international popular science magazine “New Energy Technologies”, author of the books "New Energy Sources" and "New Aerospace Technologies". </a:t>
            </a:r>
          </a:p>
          <a:p>
            <a:r>
              <a:rPr lang="en-US" dirty="0" smtClean="0"/>
              <a:t>Expert of the Russian Physical Society since 1997.</a:t>
            </a:r>
          </a:p>
        </p:txBody>
      </p:sp>
      <p:sp>
        <p:nvSpPr>
          <p:cNvPr id="6" name="Прямоугольник 5"/>
          <p:cNvSpPr/>
          <p:nvPr/>
        </p:nvSpPr>
        <p:spPr>
          <a:xfrm>
            <a:off x="899592" y="4869160"/>
            <a:ext cx="3240360" cy="923330"/>
          </a:xfrm>
          <a:prstGeom prst="rect">
            <a:avLst/>
          </a:prstGeom>
        </p:spPr>
        <p:txBody>
          <a:bodyPr wrap="square">
            <a:spAutoFit/>
          </a:bodyPr>
          <a:lstStyle/>
          <a:p>
            <a:r>
              <a:rPr lang="fr-FR" dirty="0" smtClean="0"/>
              <a:t>www.faraday.ru </a:t>
            </a:r>
          </a:p>
          <a:p>
            <a:endParaRPr lang="fr-FR" dirty="0" smtClean="0"/>
          </a:p>
          <a:p>
            <a:r>
              <a:rPr lang="fr-FR" dirty="0" smtClean="0"/>
              <a:t>Phone   +7 980 7243309 </a:t>
            </a:r>
            <a:endParaRPr lang="fr-FR" dirty="0"/>
          </a:p>
        </p:txBody>
      </p:sp>
    </p:spTree>
    <p:extLst>
      <p:ext uri="{BB962C8B-B14F-4D97-AF65-F5344CB8AC3E}">
        <p14:creationId xmlns:p14="http://schemas.microsoft.com/office/powerpoint/2010/main" val="2583063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Results of experiments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268760"/>
            <a:ext cx="8064896" cy="4032448"/>
          </a:xfrm>
        </p:spPr>
      </p:pic>
      <p:sp>
        <p:nvSpPr>
          <p:cNvPr id="3" name="Прямоугольник 2"/>
          <p:cNvSpPr/>
          <p:nvPr/>
        </p:nvSpPr>
        <p:spPr>
          <a:xfrm>
            <a:off x="755576" y="5301208"/>
            <a:ext cx="7776864" cy="646331"/>
          </a:xfrm>
          <a:prstGeom prst="rect">
            <a:avLst/>
          </a:prstGeom>
        </p:spPr>
        <p:txBody>
          <a:bodyPr wrap="square">
            <a:spAutoFit/>
          </a:bodyPr>
          <a:lstStyle/>
          <a:p>
            <a:r>
              <a:rPr lang="en-US" dirty="0" smtClean="0"/>
              <a:t>Here is non-linear function of axial force with RPM. Here are good perspectives for real flying machines with this propulsion drive.</a:t>
            </a:r>
            <a:endParaRPr lang="ru-RU" dirty="0"/>
          </a:p>
        </p:txBody>
      </p:sp>
    </p:spTree>
    <p:extLst>
      <p:ext uri="{BB962C8B-B14F-4D97-AF65-F5344CB8AC3E}">
        <p14:creationId xmlns:p14="http://schemas.microsoft.com/office/powerpoint/2010/main" val="3372405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Frolov’s vortex drive</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265735"/>
            <a:ext cx="5162922" cy="4326529"/>
          </a:xfrm>
        </p:spPr>
      </p:pic>
      <p:sp>
        <p:nvSpPr>
          <p:cNvPr id="3" name="Прямоугольник 2"/>
          <p:cNvSpPr/>
          <p:nvPr/>
        </p:nvSpPr>
        <p:spPr>
          <a:xfrm>
            <a:off x="5724128" y="1340768"/>
            <a:ext cx="2952328" cy="4524315"/>
          </a:xfrm>
          <a:prstGeom prst="rect">
            <a:avLst/>
          </a:prstGeom>
        </p:spPr>
        <p:txBody>
          <a:bodyPr wrap="square">
            <a:spAutoFit/>
          </a:bodyPr>
          <a:lstStyle/>
          <a:p>
            <a:r>
              <a:rPr lang="en-US" dirty="0" smtClean="0"/>
              <a:t>Alexander Frolov’s patent application </a:t>
            </a:r>
          </a:p>
          <a:p>
            <a:r>
              <a:rPr lang="fr-FR" dirty="0" smtClean="0"/>
              <a:t>No</a:t>
            </a:r>
            <a:r>
              <a:rPr lang="fr-FR" dirty="0"/>
              <a:t>. 2002128658/06 (030307), 25.10.2002</a:t>
            </a:r>
            <a:r>
              <a:rPr lang="fr-FR" dirty="0" smtClean="0"/>
              <a:t>.</a:t>
            </a:r>
          </a:p>
          <a:p>
            <a:endParaRPr lang="fr-FR" dirty="0"/>
          </a:p>
          <a:p>
            <a:r>
              <a:rPr lang="fr-FR" dirty="0" smtClean="0"/>
              <a:t>This helical cone rotor </a:t>
            </a:r>
            <a:r>
              <a:rPr lang="fr-FR" b="1" i="1" dirty="0" smtClean="0"/>
              <a:t>make the liquid to move from big radius of rotation to small radius of rotation. </a:t>
            </a:r>
            <a:r>
              <a:rPr lang="fr-FR" dirty="0" smtClean="0"/>
              <a:t>Liquid try to resist since it try to increase its radius of rotation.</a:t>
            </a:r>
          </a:p>
          <a:p>
            <a:endParaRPr lang="fr-FR" dirty="0"/>
          </a:p>
          <a:p>
            <a:r>
              <a:rPr lang="fr-FR" dirty="0" smtClean="0"/>
              <a:t>So, we provide axail propulsion force here.</a:t>
            </a:r>
            <a:endParaRPr lang="ru-RU" dirty="0"/>
          </a:p>
        </p:txBody>
      </p:sp>
    </p:spTree>
    <p:extLst>
      <p:ext uri="{BB962C8B-B14F-4D97-AF65-F5344CB8AC3E}">
        <p14:creationId xmlns:p14="http://schemas.microsoft.com/office/powerpoint/2010/main" val="2667293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08720"/>
            <a:ext cx="8183880" cy="648072"/>
          </a:xfrm>
        </p:spPr>
        <p:txBody>
          <a:bodyPr>
            <a:normAutofit fontScale="90000"/>
          </a:bodyPr>
          <a:lstStyle/>
          <a:p>
            <a:pPr algn="ctr"/>
            <a:r>
              <a:rPr lang="en-US" dirty="0" smtClean="0"/>
              <a:t>Experimental device in Faraday Lab ltd. 2002</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08879"/>
            <a:ext cx="3960440" cy="285151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772816"/>
            <a:ext cx="2629010" cy="3713477"/>
          </a:xfrm>
          <a:prstGeom prst="rect">
            <a:avLst/>
          </a:prstGeom>
        </p:spPr>
      </p:pic>
      <p:sp>
        <p:nvSpPr>
          <p:cNvPr id="3" name="Прямоугольник 2"/>
          <p:cNvSpPr/>
          <p:nvPr/>
        </p:nvSpPr>
        <p:spPr>
          <a:xfrm>
            <a:off x="541917" y="4725144"/>
            <a:ext cx="4574249" cy="1200329"/>
          </a:xfrm>
          <a:prstGeom prst="rect">
            <a:avLst/>
          </a:prstGeom>
        </p:spPr>
        <p:txBody>
          <a:bodyPr wrap="square">
            <a:spAutoFit/>
          </a:bodyPr>
          <a:lstStyle/>
          <a:p>
            <a:r>
              <a:rPr lang="fr-FR" dirty="0" smtClean="0"/>
              <a:t>We tested water not mercury. Axial </a:t>
            </a:r>
            <a:r>
              <a:rPr lang="fr-FR" b="1" dirty="0" smtClean="0"/>
              <a:t>force about 10 gram was detected. Water volume is about 0.2 liter.</a:t>
            </a:r>
            <a:endParaRPr lang="ru-RU" b="1" dirty="0"/>
          </a:p>
        </p:txBody>
      </p:sp>
    </p:spTree>
    <p:extLst>
      <p:ext uri="{BB962C8B-B14F-4D97-AF65-F5344CB8AC3E}">
        <p14:creationId xmlns:p14="http://schemas.microsoft.com/office/powerpoint/2010/main" val="1187114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08720"/>
            <a:ext cx="8183880" cy="648072"/>
          </a:xfrm>
        </p:spPr>
        <p:txBody>
          <a:bodyPr>
            <a:normAutofit fontScale="90000"/>
          </a:bodyPr>
          <a:lstStyle/>
          <a:p>
            <a:pPr algn="ctr"/>
            <a:r>
              <a:rPr lang="en-US" dirty="0" smtClean="0"/>
              <a:t>Inverted pendulum to compensate weight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700808"/>
            <a:ext cx="4594870" cy="2972667"/>
          </a:xfrm>
        </p:spPr>
      </p:pic>
      <p:sp>
        <p:nvSpPr>
          <p:cNvPr id="3" name="Прямоугольник 2"/>
          <p:cNvSpPr/>
          <p:nvPr/>
        </p:nvSpPr>
        <p:spPr>
          <a:xfrm>
            <a:off x="755576" y="4869160"/>
            <a:ext cx="7488832" cy="923330"/>
          </a:xfrm>
          <a:prstGeom prst="rect">
            <a:avLst/>
          </a:prstGeom>
        </p:spPr>
        <p:txBody>
          <a:bodyPr wrap="square">
            <a:spAutoFit/>
          </a:bodyPr>
          <a:lstStyle/>
          <a:p>
            <a:r>
              <a:rPr lang="fr-FR" dirty="0" smtClean="0"/>
              <a:t>Here you can see direction of centrifugal force. In some parts of trajectory the weight of the device can be compensated by centrifugal force.</a:t>
            </a:r>
            <a:endParaRPr lang="ru-RU" dirty="0"/>
          </a:p>
        </p:txBody>
      </p:sp>
    </p:spTree>
    <p:extLst>
      <p:ext uri="{BB962C8B-B14F-4D97-AF65-F5344CB8AC3E}">
        <p14:creationId xmlns:p14="http://schemas.microsoft.com/office/powerpoint/2010/main" val="1462158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576064"/>
          </a:xfrm>
        </p:spPr>
        <p:txBody>
          <a:bodyPr>
            <a:normAutofit fontScale="90000"/>
          </a:bodyPr>
          <a:lstStyle/>
          <a:p>
            <a:pPr algn="ctr"/>
            <a:r>
              <a:rPr lang="en-US" dirty="0" smtClean="0"/>
              <a:t>Inverter pendulum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700808"/>
            <a:ext cx="3476625" cy="169545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00808"/>
            <a:ext cx="3094112" cy="3569351"/>
          </a:xfrm>
          <a:prstGeom prst="rect">
            <a:avLst/>
          </a:prstGeom>
        </p:spPr>
      </p:pic>
      <p:sp>
        <p:nvSpPr>
          <p:cNvPr id="3" name="Прямоугольник 2"/>
          <p:cNvSpPr/>
          <p:nvPr/>
        </p:nvSpPr>
        <p:spPr>
          <a:xfrm>
            <a:off x="539552" y="3573016"/>
            <a:ext cx="4104456" cy="2308324"/>
          </a:xfrm>
          <a:prstGeom prst="rect">
            <a:avLst/>
          </a:prstGeom>
        </p:spPr>
        <p:txBody>
          <a:bodyPr wrap="square">
            <a:spAutoFit/>
          </a:bodyPr>
          <a:lstStyle/>
          <a:p>
            <a:r>
              <a:rPr lang="en-US" dirty="0"/>
              <a:t>The dynamic stabilization of an inverted pendulum was studied in detail by Academician </a:t>
            </a:r>
            <a:r>
              <a:rPr lang="en-US" dirty="0" smtClean="0"/>
              <a:t>Peter </a:t>
            </a:r>
            <a:r>
              <a:rPr lang="en-US" dirty="0"/>
              <a:t>L. </a:t>
            </a:r>
            <a:r>
              <a:rPr lang="en-US" dirty="0" err="1"/>
              <a:t>Kapitza</a:t>
            </a:r>
            <a:r>
              <a:rPr lang="en-US" dirty="0"/>
              <a:t> in </a:t>
            </a:r>
            <a:r>
              <a:rPr lang="en-US" dirty="0" smtClean="0"/>
              <a:t>1951.</a:t>
            </a:r>
          </a:p>
          <a:p>
            <a:endParaRPr lang="en-US" dirty="0"/>
          </a:p>
          <a:p>
            <a:r>
              <a:rPr lang="en-US" b="1" i="1" dirty="0" smtClean="0"/>
              <a:t>Practical application as propulsion drive is possible for high frequency vibrators.</a:t>
            </a:r>
            <a:endParaRPr lang="ru-RU" b="1" i="1" dirty="0"/>
          </a:p>
        </p:txBody>
      </p:sp>
    </p:spTree>
    <p:extLst>
      <p:ext uri="{BB962C8B-B14F-4D97-AF65-F5344CB8AC3E}">
        <p14:creationId xmlns:p14="http://schemas.microsoft.com/office/powerpoint/2010/main" val="2552013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183880" cy="576064"/>
          </a:xfrm>
        </p:spPr>
        <p:txBody>
          <a:bodyPr>
            <a:normAutofit fontScale="90000"/>
          </a:bodyPr>
          <a:lstStyle/>
          <a:p>
            <a:pPr algn="ctr"/>
            <a:r>
              <a:rPr lang="en-US" dirty="0" err="1" smtClean="0"/>
              <a:t>Tolchin’s</a:t>
            </a:r>
            <a:r>
              <a:rPr lang="en-US" dirty="0" smtClean="0"/>
              <a:t> inertial drive of </a:t>
            </a:r>
            <a:r>
              <a:rPr lang="en-US" dirty="0"/>
              <a:t>1936</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484784"/>
            <a:ext cx="6552481" cy="4103687"/>
          </a:xfrm>
        </p:spPr>
      </p:pic>
    </p:spTree>
    <p:extLst>
      <p:ext uri="{BB962C8B-B14F-4D97-AF65-F5344CB8AC3E}">
        <p14:creationId xmlns:p14="http://schemas.microsoft.com/office/powerpoint/2010/main" val="3334612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How it works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92696"/>
            <a:ext cx="7781148" cy="3671827"/>
          </a:xfrm>
        </p:spPr>
      </p:pic>
      <p:sp>
        <p:nvSpPr>
          <p:cNvPr id="3" name="Прямоугольник 2"/>
          <p:cNvSpPr/>
          <p:nvPr/>
        </p:nvSpPr>
        <p:spPr>
          <a:xfrm>
            <a:off x="611560" y="4581128"/>
            <a:ext cx="8136904" cy="1200329"/>
          </a:xfrm>
          <a:prstGeom prst="rect">
            <a:avLst/>
          </a:prstGeom>
        </p:spPr>
        <p:txBody>
          <a:bodyPr wrap="square">
            <a:spAutoFit/>
          </a:bodyPr>
          <a:lstStyle/>
          <a:p>
            <a:r>
              <a:rPr lang="en-US" dirty="0"/>
              <a:t>Russian engineer V.N. </a:t>
            </a:r>
            <a:r>
              <a:rPr lang="en-US" dirty="0" err="1"/>
              <a:t>Tolchin</a:t>
            </a:r>
            <a:r>
              <a:rPr lang="en-US" dirty="0"/>
              <a:t>, in </a:t>
            </a:r>
            <a:r>
              <a:rPr lang="en-US" dirty="0" smtClean="0"/>
              <a:t>1936 invented this principle. </a:t>
            </a:r>
          </a:p>
          <a:p>
            <a:r>
              <a:rPr lang="en-US" dirty="0" smtClean="0"/>
              <a:t>In stage of acceleration of the masses by the motor, they are free. </a:t>
            </a:r>
          </a:p>
          <a:p>
            <a:r>
              <a:rPr lang="en-US" dirty="0" smtClean="0"/>
              <a:t>In stage of deceleration of the masses, motor is Off and brake is On.</a:t>
            </a:r>
          </a:p>
          <a:p>
            <a:r>
              <a:rPr lang="en-US" dirty="0" smtClean="0"/>
              <a:t>Propulsion force always have one direction for this device.</a:t>
            </a:r>
            <a:endParaRPr lang="ru-RU" dirty="0"/>
          </a:p>
        </p:txBody>
      </p:sp>
    </p:spTree>
    <p:extLst>
      <p:ext uri="{BB962C8B-B14F-4D97-AF65-F5344CB8AC3E}">
        <p14:creationId xmlns:p14="http://schemas.microsoft.com/office/powerpoint/2010/main" val="865019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576064"/>
          </a:xfrm>
        </p:spPr>
        <p:txBody>
          <a:bodyPr>
            <a:normAutofit fontScale="90000"/>
          </a:bodyPr>
          <a:lstStyle/>
          <a:p>
            <a:pPr algn="ctr"/>
            <a:r>
              <a:rPr lang="en-US" dirty="0"/>
              <a:t>Norman Dean propulsion </a:t>
            </a:r>
            <a:r>
              <a:rPr lang="en-US" dirty="0" smtClean="0"/>
              <a:t>drive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124744"/>
            <a:ext cx="5898137" cy="4629307"/>
          </a:xfrm>
        </p:spPr>
      </p:pic>
    </p:spTree>
    <p:extLst>
      <p:ext uri="{BB962C8B-B14F-4D97-AF65-F5344CB8AC3E}">
        <p14:creationId xmlns:p14="http://schemas.microsoft.com/office/powerpoint/2010/main" val="1734559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lstStyle/>
          <a:p>
            <a:pPr algn="ctr"/>
            <a:r>
              <a:rPr lang="en-US" dirty="0" smtClean="0"/>
              <a:t>How Dean drive works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6386" y="1340768"/>
            <a:ext cx="7031434" cy="1905449"/>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3284984"/>
            <a:ext cx="7055768" cy="2004247"/>
          </a:xfrm>
          <a:prstGeom prst="rect">
            <a:avLst/>
          </a:prstGeom>
        </p:spPr>
      </p:pic>
      <p:sp>
        <p:nvSpPr>
          <p:cNvPr id="3" name="Прямоугольник 2"/>
          <p:cNvSpPr/>
          <p:nvPr/>
        </p:nvSpPr>
        <p:spPr>
          <a:xfrm>
            <a:off x="899592" y="5289231"/>
            <a:ext cx="7704856" cy="646331"/>
          </a:xfrm>
          <a:prstGeom prst="rect">
            <a:avLst/>
          </a:prstGeom>
        </p:spPr>
        <p:txBody>
          <a:bodyPr wrap="square">
            <a:spAutoFit/>
          </a:bodyPr>
          <a:lstStyle/>
          <a:p>
            <a:r>
              <a:rPr lang="en-US" dirty="0" smtClean="0"/>
              <a:t>Analogy with </a:t>
            </a:r>
            <a:r>
              <a:rPr lang="en-US" dirty="0" err="1" smtClean="0"/>
              <a:t>Tolchin’s</a:t>
            </a:r>
            <a:r>
              <a:rPr lang="en-US" dirty="0" smtClean="0"/>
              <a:t> device. Norman </a:t>
            </a:r>
            <a:r>
              <a:rPr lang="en-US" dirty="0"/>
              <a:t>Dean </a:t>
            </a:r>
            <a:r>
              <a:rPr lang="en-US" dirty="0" smtClean="0"/>
              <a:t>also use brake in half-cycle of rotation to get asymmetry of forces Up and Down.</a:t>
            </a:r>
            <a:endParaRPr lang="ru-RU" dirty="0"/>
          </a:p>
        </p:txBody>
      </p:sp>
    </p:spTree>
    <p:extLst>
      <p:ext uri="{BB962C8B-B14F-4D97-AF65-F5344CB8AC3E}">
        <p14:creationId xmlns:p14="http://schemas.microsoft.com/office/powerpoint/2010/main" val="1760837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err="1">
                <a:effectLst>
                  <a:outerShdw blurRad="38100" dist="38100" dir="2700000" algn="tl">
                    <a:srgbClr val="000000">
                      <a:alpha val="43137"/>
                    </a:srgbClr>
                  </a:outerShdw>
                </a:effectLst>
              </a:rPr>
              <a:t>Brandson</a:t>
            </a:r>
            <a:r>
              <a:rPr lang="en-US" dirty="0">
                <a:effectLst>
                  <a:outerShdw blurRad="38100" dist="38100" dir="2700000" algn="tl">
                    <a:srgbClr val="000000">
                      <a:alpha val="43137"/>
                    </a:srgbClr>
                  </a:outerShdw>
                </a:effectLst>
              </a:rPr>
              <a:t> R. </a:t>
            </a:r>
            <a:r>
              <a:rPr lang="en-US" dirty="0" err="1" smtClean="0">
                <a:effectLst>
                  <a:outerShdw blurRad="38100" dist="38100" dir="2700000" algn="tl">
                    <a:srgbClr val="000000">
                      <a:alpha val="43137"/>
                    </a:srgbClr>
                  </a:outerShdw>
                </a:effectLst>
              </a:rPr>
              <a:t>Thornson’s</a:t>
            </a:r>
            <a:r>
              <a:rPr lang="en-US" dirty="0" smtClean="0">
                <a:effectLst>
                  <a:outerShdw blurRad="38100" dist="38100" dir="2700000" algn="tl">
                    <a:srgbClr val="000000">
                      <a:alpha val="43137"/>
                    </a:srgbClr>
                  </a:outerShdw>
                </a:effectLst>
              </a:rPr>
              <a:t> drive</a:t>
            </a:r>
            <a:endParaRPr lang="ru-RU" dirty="0">
              <a:effectLst>
                <a:outerShdw blurRad="38100" dist="38100" dir="2700000" algn="tl">
                  <a:srgbClr val="000000">
                    <a:alpha val="43137"/>
                  </a:srgbClr>
                </a:outerShdw>
              </a:effectLst>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412776"/>
            <a:ext cx="6777810" cy="4103687"/>
          </a:xfrm>
        </p:spPr>
      </p:pic>
    </p:spTree>
    <p:extLst>
      <p:ext uri="{BB962C8B-B14F-4D97-AF65-F5344CB8AC3E}">
        <p14:creationId xmlns:p14="http://schemas.microsoft.com/office/powerpoint/2010/main" val="815141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8183880" cy="677768"/>
          </a:xfrm>
        </p:spPr>
        <p:txBody>
          <a:bodyPr/>
          <a:lstStyle/>
          <a:p>
            <a:pPr algn="ctr"/>
            <a:r>
              <a:rPr lang="en-US" dirty="0" smtClean="0"/>
              <a:t>Propulsion and antigravitation</a:t>
            </a:r>
            <a:endParaRPr lang="ru-RU" dirty="0"/>
          </a:p>
        </p:txBody>
      </p:sp>
      <p:sp>
        <p:nvSpPr>
          <p:cNvPr id="3" name="Объект 2"/>
          <p:cNvSpPr>
            <a:spLocks noGrp="1"/>
          </p:cNvSpPr>
          <p:nvPr>
            <p:ph idx="1"/>
          </p:nvPr>
        </p:nvSpPr>
        <p:spPr>
          <a:xfrm>
            <a:off x="467544" y="1412776"/>
            <a:ext cx="8183880" cy="4187952"/>
          </a:xfrm>
        </p:spPr>
        <p:txBody>
          <a:bodyPr>
            <a:normAutofit fontScale="92500" lnSpcReduction="10000"/>
          </a:bodyPr>
          <a:lstStyle/>
          <a:p>
            <a:r>
              <a:rPr lang="en-US" sz="2400" dirty="0" smtClean="0"/>
              <a:t>There are difference between new propulsion technologies and antigravitation technologies.</a:t>
            </a:r>
          </a:p>
          <a:p>
            <a:r>
              <a:rPr lang="en-US" sz="2400" dirty="0" smtClean="0"/>
              <a:t>Antigravitation technologies are result of changes in space-time parameters.</a:t>
            </a:r>
          </a:p>
          <a:p>
            <a:r>
              <a:rPr lang="en-US" sz="2400" dirty="0" smtClean="0"/>
              <a:t>In this report many different ideas and experiments are presented. Some of them are related with antigravitation and others are just a new methods to get propulsion force.</a:t>
            </a:r>
          </a:p>
          <a:p>
            <a:r>
              <a:rPr lang="en-US" sz="2400" dirty="0" smtClean="0"/>
              <a:t>In the end of this presentation the time control topic will be discussed. It is also related to antigravitation technologies since the time flow control methods are perspective way to control gravity and to get propulsion force.</a:t>
            </a:r>
          </a:p>
          <a:p>
            <a:endParaRPr lang="ru-RU" dirty="0"/>
          </a:p>
        </p:txBody>
      </p:sp>
    </p:spTree>
    <p:extLst>
      <p:ext uri="{BB962C8B-B14F-4D97-AF65-F5344CB8AC3E}">
        <p14:creationId xmlns:p14="http://schemas.microsoft.com/office/powerpoint/2010/main" val="467774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lstStyle/>
          <a:p>
            <a:pPr algn="ctr"/>
            <a:r>
              <a:rPr lang="en-US" dirty="0" smtClean="0"/>
              <a:t>Experimental device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412776"/>
            <a:ext cx="5931983" cy="4103687"/>
          </a:xfrm>
        </p:spPr>
      </p:pic>
      <p:sp>
        <p:nvSpPr>
          <p:cNvPr id="3" name="Прямоугольник 2"/>
          <p:cNvSpPr/>
          <p:nvPr/>
        </p:nvSpPr>
        <p:spPr>
          <a:xfrm>
            <a:off x="464577" y="5517232"/>
            <a:ext cx="8151912" cy="369332"/>
          </a:xfrm>
          <a:prstGeom prst="rect">
            <a:avLst/>
          </a:prstGeom>
        </p:spPr>
        <p:txBody>
          <a:bodyPr wrap="none">
            <a:spAutoFit/>
          </a:bodyPr>
          <a:lstStyle/>
          <a:p>
            <a:r>
              <a:rPr lang="en-US" dirty="0" smtClean="0"/>
              <a:t>This device was reproduced and tested by Alexander Frolov in 1998.</a:t>
            </a:r>
            <a:endParaRPr lang="ru-RU" dirty="0"/>
          </a:p>
        </p:txBody>
      </p:sp>
    </p:spTree>
    <p:extLst>
      <p:ext uri="{BB962C8B-B14F-4D97-AF65-F5344CB8AC3E}">
        <p14:creationId xmlns:p14="http://schemas.microsoft.com/office/powerpoint/2010/main" val="2431816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052736"/>
            <a:ext cx="8183880" cy="576064"/>
          </a:xfrm>
        </p:spPr>
        <p:txBody>
          <a:bodyPr>
            <a:normAutofit fontScale="90000"/>
          </a:bodyPr>
          <a:lstStyle/>
          <a:p>
            <a:pPr algn="ctr"/>
            <a:r>
              <a:rPr lang="en-US" dirty="0" smtClean="0"/>
              <a:t>Russian inventor Konstantin </a:t>
            </a:r>
            <a:r>
              <a:rPr lang="en-US" dirty="0" err="1" smtClean="0"/>
              <a:t>Schukalov</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628800"/>
            <a:ext cx="5924528" cy="4103687"/>
          </a:xfrm>
        </p:spPr>
      </p:pic>
    </p:spTree>
    <p:extLst>
      <p:ext uri="{BB962C8B-B14F-4D97-AF65-F5344CB8AC3E}">
        <p14:creationId xmlns:p14="http://schemas.microsoft.com/office/powerpoint/2010/main" val="3994251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normAutofit/>
          </a:bodyPr>
          <a:lstStyle/>
          <a:p>
            <a:pPr algn="ctr"/>
            <a:r>
              <a:rPr lang="en-US" dirty="0" err="1" smtClean="0"/>
              <a:t>Schukalov’s</a:t>
            </a:r>
            <a:r>
              <a:rPr lang="en-US" dirty="0" smtClean="0"/>
              <a:t> inertial drive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84784"/>
            <a:ext cx="7211144" cy="2703376"/>
          </a:xfrm>
        </p:spPr>
      </p:pic>
      <p:sp>
        <p:nvSpPr>
          <p:cNvPr id="3" name="Прямоугольник 2"/>
          <p:cNvSpPr/>
          <p:nvPr/>
        </p:nvSpPr>
        <p:spPr>
          <a:xfrm>
            <a:off x="587491" y="4365104"/>
            <a:ext cx="8208912" cy="1477328"/>
          </a:xfrm>
          <a:prstGeom prst="rect">
            <a:avLst/>
          </a:prstGeom>
        </p:spPr>
        <p:txBody>
          <a:bodyPr wrap="square">
            <a:spAutoFit/>
          </a:bodyPr>
          <a:lstStyle/>
          <a:p>
            <a:r>
              <a:rPr lang="en-US" dirty="0"/>
              <a:t>Two eccentrics move along a trajectory of constant radius, but their interaction </a:t>
            </a:r>
            <a:r>
              <a:rPr lang="en-US" dirty="0" smtClean="0"/>
              <a:t>is different: </a:t>
            </a:r>
            <a:r>
              <a:rPr lang="en-US" dirty="0"/>
              <a:t>in one extreme position, they hit each other, the impulse is </a:t>
            </a:r>
            <a:r>
              <a:rPr lang="en-US" dirty="0" smtClean="0"/>
              <a:t>compensated. In </a:t>
            </a:r>
            <a:r>
              <a:rPr lang="en-US" dirty="0"/>
              <a:t>the other extreme position, they hit the springs, transmitting two co-directional impulses to the </a:t>
            </a:r>
            <a:r>
              <a:rPr lang="en-US" dirty="0" smtClean="0"/>
              <a:t>body of the device. In result it is moving in one direction. Reported in 1996.</a:t>
            </a:r>
            <a:endParaRPr lang="ru-RU" dirty="0"/>
          </a:p>
        </p:txBody>
      </p:sp>
    </p:spTree>
    <p:extLst>
      <p:ext uri="{BB962C8B-B14F-4D97-AF65-F5344CB8AC3E}">
        <p14:creationId xmlns:p14="http://schemas.microsoft.com/office/powerpoint/2010/main" val="2801348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normAutofit fontScale="90000"/>
          </a:bodyPr>
          <a:lstStyle/>
          <a:p>
            <a:r>
              <a:rPr lang="en-US" dirty="0" smtClean="0"/>
              <a:t>Floyd Sweet free energy generator</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393" y="1380226"/>
            <a:ext cx="6587232" cy="3246226"/>
          </a:xfrm>
        </p:spPr>
      </p:pic>
      <p:sp>
        <p:nvSpPr>
          <p:cNvPr id="3" name="Прямоугольник 2"/>
          <p:cNvSpPr/>
          <p:nvPr/>
        </p:nvSpPr>
        <p:spPr>
          <a:xfrm>
            <a:off x="467545" y="4653136"/>
            <a:ext cx="8352928" cy="1200329"/>
          </a:xfrm>
          <a:prstGeom prst="rect">
            <a:avLst/>
          </a:prstGeom>
        </p:spPr>
        <p:txBody>
          <a:bodyPr wrap="square">
            <a:spAutoFit/>
          </a:bodyPr>
          <a:lstStyle/>
          <a:p>
            <a:pPr algn="just"/>
            <a:r>
              <a:rPr lang="en-US" dirty="0" smtClean="0"/>
              <a:t>Floyd Sweet detected </a:t>
            </a:r>
            <a:r>
              <a:rPr lang="en-US" b="1" i="1" dirty="0" smtClean="0"/>
              <a:t>changes in weight</a:t>
            </a:r>
            <a:r>
              <a:rPr lang="en-US" dirty="0" smtClean="0"/>
              <a:t> of his free energy generator. Floyd used special magnet materials here. It works due to changes of magnetic poles direction. Here is also effect of </a:t>
            </a:r>
            <a:r>
              <a:rPr lang="en-US" b="1" i="1" dirty="0" smtClean="0"/>
              <a:t>precessing gyroscope but on the level of magnetic domens.</a:t>
            </a:r>
            <a:endParaRPr lang="ru-RU" b="1" i="1" dirty="0"/>
          </a:p>
        </p:txBody>
      </p:sp>
    </p:spTree>
    <p:extLst>
      <p:ext uri="{BB962C8B-B14F-4D97-AF65-F5344CB8AC3E}">
        <p14:creationId xmlns:p14="http://schemas.microsoft.com/office/powerpoint/2010/main" val="822587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183880" cy="648072"/>
          </a:xfrm>
        </p:spPr>
        <p:txBody>
          <a:bodyPr>
            <a:normAutofit fontScale="90000"/>
          </a:bodyPr>
          <a:lstStyle/>
          <a:p>
            <a:pPr algn="ctr"/>
            <a:r>
              <a:rPr lang="en-US" dirty="0" smtClean="0"/>
              <a:t>Precession of magnet momentum</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404" y="1153918"/>
            <a:ext cx="7643192" cy="3072835"/>
          </a:xfrm>
        </p:spPr>
      </p:pic>
      <p:sp>
        <p:nvSpPr>
          <p:cNvPr id="3" name="Прямоугольник 2"/>
          <p:cNvSpPr/>
          <p:nvPr/>
        </p:nvSpPr>
        <p:spPr>
          <a:xfrm>
            <a:off x="755576" y="4365104"/>
            <a:ext cx="7632848" cy="1477328"/>
          </a:xfrm>
          <a:prstGeom prst="rect">
            <a:avLst/>
          </a:prstGeom>
        </p:spPr>
        <p:txBody>
          <a:bodyPr wrap="square">
            <a:spAutoFit/>
          </a:bodyPr>
          <a:lstStyle/>
          <a:p>
            <a:r>
              <a:rPr lang="en-US" dirty="0" smtClean="0"/>
              <a:t>Left side: usual magnetic material, co-directed magnetic moments of domens.</a:t>
            </a:r>
          </a:p>
          <a:p>
            <a:r>
              <a:rPr lang="en-US" dirty="0" smtClean="0"/>
              <a:t>Right side: precession rotation of magnetic moments.</a:t>
            </a:r>
          </a:p>
          <a:p>
            <a:endParaRPr lang="en-US" dirty="0"/>
          </a:p>
          <a:p>
            <a:r>
              <a:rPr lang="en-US" b="1" i="1" dirty="0" smtClean="0"/>
              <a:t>It works like precession of mechanical gyroscopes.</a:t>
            </a:r>
            <a:endParaRPr lang="ru-RU" b="1" i="1" dirty="0"/>
          </a:p>
        </p:txBody>
      </p:sp>
    </p:spTree>
    <p:extLst>
      <p:ext uri="{BB962C8B-B14F-4D97-AF65-F5344CB8AC3E}">
        <p14:creationId xmlns:p14="http://schemas.microsoft.com/office/powerpoint/2010/main" val="40195618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183880" cy="576064"/>
          </a:xfrm>
        </p:spPr>
        <p:txBody>
          <a:bodyPr>
            <a:normAutofit fontScale="90000"/>
          </a:bodyPr>
          <a:lstStyle/>
          <a:p>
            <a:pPr algn="ctr"/>
            <a:r>
              <a:rPr lang="en-US" dirty="0" smtClean="0"/>
              <a:t>Special process of magnetization in </a:t>
            </a:r>
            <a:r>
              <a:rPr lang="en-US" dirty="0" err="1" smtClean="0"/>
              <a:t>Searl</a:t>
            </a:r>
            <a:r>
              <a:rPr lang="en-US" dirty="0" smtClean="0"/>
              <a:t> generators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484784"/>
            <a:ext cx="4307887" cy="165618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284984"/>
            <a:ext cx="3244283" cy="2081932"/>
          </a:xfrm>
          <a:prstGeom prst="rect">
            <a:avLst/>
          </a:prstGeom>
        </p:spPr>
      </p:pic>
      <p:sp>
        <p:nvSpPr>
          <p:cNvPr id="6" name="Прямоугольник 5"/>
          <p:cNvSpPr/>
          <p:nvPr/>
        </p:nvSpPr>
        <p:spPr>
          <a:xfrm>
            <a:off x="4139952" y="3140968"/>
            <a:ext cx="4572000" cy="2862322"/>
          </a:xfrm>
          <a:prstGeom prst="rect">
            <a:avLst/>
          </a:prstGeom>
        </p:spPr>
        <p:txBody>
          <a:bodyPr>
            <a:spAutoFit/>
          </a:bodyPr>
          <a:lstStyle/>
          <a:p>
            <a:r>
              <a:rPr lang="en-US" dirty="0" smtClean="0"/>
              <a:t>Addition </a:t>
            </a:r>
            <a:r>
              <a:rPr lang="en-US" dirty="0"/>
              <a:t>of a small component of a weak alternating current (about 100 </a:t>
            </a:r>
            <a:r>
              <a:rPr lang="en-US" dirty="0" smtClean="0"/>
              <a:t>mA) </a:t>
            </a:r>
            <a:r>
              <a:rPr lang="en-US" dirty="0"/>
              <a:t>high frequency (about 10 MHz) in the process of making permanent magnets gives them new and unexpected properties. </a:t>
            </a:r>
            <a:r>
              <a:rPr lang="en-US" b="1" i="1" dirty="0" err="1" smtClean="0"/>
              <a:t>Larmor</a:t>
            </a:r>
            <a:r>
              <a:rPr lang="en-US" b="1" i="1" dirty="0" smtClean="0"/>
              <a:t> </a:t>
            </a:r>
            <a:r>
              <a:rPr lang="en-US" b="1" i="1" dirty="0"/>
              <a:t>precession of the electron magnetic </a:t>
            </a:r>
            <a:r>
              <a:rPr lang="en-US" b="1" i="1" dirty="0" smtClean="0"/>
              <a:t>moment</a:t>
            </a:r>
            <a:r>
              <a:rPr lang="en-US" dirty="0" smtClean="0"/>
              <a:t> is the reason of propulsion force here. It is also precessing gyroscopes effect. </a:t>
            </a:r>
            <a:endParaRPr lang="ru-RU" dirty="0"/>
          </a:p>
        </p:txBody>
      </p:sp>
    </p:spTree>
    <p:extLst>
      <p:ext uri="{BB962C8B-B14F-4D97-AF65-F5344CB8AC3E}">
        <p14:creationId xmlns:p14="http://schemas.microsoft.com/office/powerpoint/2010/main" val="3286692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normAutofit fontScale="90000"/>
          </a:bodyPr>
          <a:lstStyle/>
          <a:p>
            <a:pPr algn="ctr"/>
            <a:r>
              <a:rPr lang="en-US" dirty="0" smtClean="0"/>
              <a:t>Russian version of </a:t>
            </a:r>
            <a:r>
              <a:rPr lang="en-US" dirty="0" err="1" smtClean="0"/>
              <a:t>Searl</a:t>
            </a:r>
            <a:r>
              <a:rPr lang="en-US" dirty="0" smtClean="0"/>
              <a:t> generator</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238" y="1375439"/>
            <a:ext cx="8183562" cy="2497397"/>
          </a:xfrm>
        </p:spPr>
      </p:pic>
      <p:sp>
        <p:nvSpPr>
          <p:cNvPr id="3" name="Прямоугольник 2"/>
          <p:cNvSpPr/>
          <p:nvPr/>
        </p:nvSpPr>
        <p:spPr>
          <a:xfrm>
            <a:off x="467544" y="3933056"/>
            <a:ext cx="8208912" cy="2031325"/>
          </a:xfrm>
          <a:prstGeom prst="rect">
            <a:avLst/>
          </a:prstGeom>
        </p:spPr>
        <p:txBody>
          <a:bodyPr wrap="square">
            <a:spAutoFit/>
          </a:bodyPr>
          <a:lstStyle/>
          <a:p>
            <a:r>
              <a:rPr lang="en-US" dirty="0" smtClean="0"/>
              <a:t>The </a:t>
            </a:r>
            <a:r>
              <a:rPr lang="en-US" dirty="0"/>
              <a:t>diameter of the magnetic system of the Godin and </a:t>
            </a:r>
            <a:r>
              <a:rPr lang="en-US" dirty="0" err="1"/>
              <a:t>Roshchin</a:t>
            </a:r>
            <a:r>
              <a:rPr lang="en-US" dirty="0"/>
              <a:t> converter (in the Astra project) was about 1 meter. The authors reported that at more than 500 rpm, self-rotation began, and the machine switched from the primary drive to the generator with a load of up to 7 kilowatts. </a:t>
            </a:r>
            <a:r>
              <a:rPr lang="en-US" dirty="0" smtClean="0"/>
              <a:t>Here is no special magnetic materials but in </a:t>
            </a:r>
            <a:r>
              <a:rPr lang="en-US" dirty="0"/>
              <a:t>the process of work, the presence of axial vertical lift was noted, that is, a </a:t>
            </a:r>
            <a:r>
              <a:rPr lang="en-US" b="1" i="1" dirty="0"/>
              <a:t>decrease in weight by 35</a:t>
            </a:r>
            <a:r>
              <a:rPr lang="en-US" b="1" i="1" dirty="0" smtClean="0"/>
              <a:t>%   What is a reason???</a:t>
            </a:r>
            <a:endParaRPr lang="ru-RU" b="1" i="1" dirty="0"/>
          </a:p>
        </p:txBody>
      </p:sp>
    </p:spTree>
    <p:extLst>
      <p:ext uri="{BB962C8B-B14F-4D97-AF65-F5344CB8AC3E}">
        <p14:creationId xmlns:p14="http://schemas.microsoft.com/office/powerpoint/2010/main" val="3091216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err="1" smtClean="0"/>
              <a:t>Desing</a:t>
            </a:r>
            <a:r>
              <a:rPr lang="en-US" dirty="0" smtClean="0"/>
              <a:t> of ASTRA generator</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2835" y="1484784"/>
            <a:ext cx="7182346" cy="3359761"/>
          </a:xfrm>
        </p:spPr>
      </p:pic>
      <p:sp>
        <p:nvSpPr>
          <p:cNvPr id="3" name="Прямоугольник 2"/>
          <p:cNvSpPr/>
          <p:nvPr/>
        </p:nvSpPr>
        <p:spPr>
          <a:xfrm>
            <a:off x="645857" y="4941168"/>
            <a:ext cx="8064896" cy="923330"/>
          </a:xfrm>
          <a:prstGeom prst="rect">
            <a:avLst/>
          </a:prstGeom>
        </p:spPr>
        <p:txBody>
          <a:bodyPr wrap="square">
            <a:spAutoFit/>
          </a:bodyPr>
          <a:lstStyle/>
          <a:p>
            <a:r>
              <a:rPr lang="en-US" dirty="0" smtClean="0"/>
              <a:t>Astra project do not use a “special magnets”. Axial lifting force were provided by </a:t>
            </a:r>
            <a:r>
              <a:rPr lang="en-US" dirty="0" err="1" smtClean="0"/>
              <a:t>ExH</a:t>
            </a:r>
            <a:r>
              <a:rPr lang="en-US" dirty="0" smtClean="0"/>
              <a:t> vector composition. Here we can assume the </a:t>
            </a:r>
            <a:r>
              <a:rPr lang="en-US" b="1" dirty="0" err="1" smtClean="0"/>
              <a:t>pondemotor</a:t>
            </a:r>
            <a:r>
              <a:rPr lang="en-US" b="1" dirty="0" smtClean="0"/>
              <a:t> effect </a:t>
            </a:r>
            <a:r>
              <a:rPr lang="en-US" dirty="0" smtClean="0"/>
              <a:t>for moving magnet in cross E-field.</a:t>
            </a:r>
            <a:endParaRPr lang="ru-RU" dirty="0"/>
          </a:p>
        </p:txBody>
      </p:sp>
    </p:spTree>
    <p:extLst>
      <p:ext uri="{BB962C8B-B14F-4D97-AF65-F5344CB8AC3E}">
        <p14:creationId xmlns:p14="http://schemas.microsoft.com/office/powerpoint/2010/main" val="2386631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lstStyle/>
          <a:p>
            <a:pPr algn="ctr"/>
            <a:r>
              <a:rPr lang="en-US" dirty="0" smtClean="0"/>
              <a:t>Pondemotor forces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132856"/>
            <a:ext cx="2857500" cy="204787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2857"/>
            <a:ext cx="4675652" cy="2374642"/>
          </a:xfrm>
          <a:prstGeom prst="rect">
            <a:avLst/>
          </a:prstGeom>
        </p:spPr>
      </p:pic>
      <p:sp>
        <p:nvSpPr>
          <p:cNvPr id="3" name="Прямоугольник 2"/>
          <p:cNvSpPr/>
          <p:nvPr/>
        </p:nvSpPr>
        <p:spPr>
          <a:xfrm>
            <a:off x="827584" y="4725144"/>
            <a:ext cx="7704856" cy="1200329"/>
          </a:xfrm>
          <a:prstGeom prst="rect">
            <a:avLst/>
          </a:prstGeom>
        </p:spPr>
        <p:txBody>
          <a:bodyPr wrap="square">
            <a:spAutoFit/>
          </a:bodyPr>
          <a:lstStyle/>
          <a:p>
            <a:r>
              <a:rPr lang="en-US" dirty="0"/>
              <a:t>Axial force can be created in this </a:t>
            </a:r>
            <a:r>
              <a:rPr lang="en-US" dirty="0" smtClean="0"/>
              <a:t>device </a:t>
            </a:r>
            <a:r>
              <a:rPr lang="en-US" b="1" i="1" dirty="0" smtClean="0"/>
              <a:t>without mechanical </a:t>
            </a:r>
            <a:r>
              <a:rPr lang="en-US" dirty="0" smtClean="0"/>
              <a:t>rotation of </a:t>
            </a:r>
            <a:r>
              <a:rPr lang="en-US" dirty="0" err="1" smtClean="0"/>
              <a:t>ExH</a:t>
            </a:r>
            <a:r>
              <a:rPr lang="en-US" dirty="0" smtClean="0"/>
              <a:t> vectors. It is classical </a:t>
            </a:r>
            <a:r>
              <a:rPr lang="en-US" dirty="0" err="1" smtClean="0"/>
              <a:t>pondemotor</a:t>
            </a:r>
            <a:r>
              <a:rPr lang="en-US" dirty="0" smtClean="0"/>
              <a:t> effect. The flow of energy is described as </a:t>
            </a:r>
            <a:r>
              <a:rPr lang="en-US" dirty="0" err="1" smtClean="0"/>
              <a:t>Poynting</a:t>
            </a:r>
            <a:r>
              <a:rPr lang="en-US" dirty="0" smtClean="0"/>
              <a:t> vector (in Russian textbook </a:t>
            </a:r>
            <a:r>
              <a:rPr lang="en-US" dirty="0" err="1" smtClean="0"/>
              <a:t>Umov</a:t>
            </a:r>
            <a:r>
              <a:rPr lang="en-US" dirty="0" smtClean="0"/>
              <a:t> – </a:t>
            </a:r>
            <a:r>
              <a:rPr lang="en-US" dirty="0" err="1" smtClean="0"/>
              <a:t>Poynting</a:t>
            </a:r>
            <a:r>
              <a:rPr lang="en-US" dirty="0" smtClean="0"/>
              <a:t> vector). The vector S on the picture.</a:t>
            </a:r>
            <a:endParaRPr lang="ru-RU" dirty="0"/>
          </a:p>
        </p:txBody>
      </p:sp>
    </p:spTree>
    <p:extLst>
      <p:ext uri="{BB962C8B-B14F-4D97-AF65-F5344CB8AC3E}">
        <p14:creationId xmlns:p14="http://schemas.microsoft.com/office/powerpoint/2010/main" val="3864628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0568" y="476672"/>
            <a:ext cx="8183880" cy="576064"/>
          </a:xfrm>
        </p:spPr>
        <p:txBody>
          <a:bodyPr>
            <a:normAutofit fontScale="90000"/>
          </a:bodyPr>
          <a:lstStyle/>
          <a:p>
            <a:pPr algn="ctr"/>
            <a:r>
              <a:rPr lang="en-US" dirty="0" smtClean="0"/>
              <a:t>Academician </a:t>
            </a:r>
            <a:r>
              <a:rPr lang="en-US" dirty="0" err="1" smtClean="0"/>
              <a:t>Ignatyev</a:t>
            </a:r>
            <a:r>
              <a:rPr lang="en-US" dirty="0" smtClean="0"/>
              <a:t> device</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5" y="1268760"/>
            <a:ext cx="5429147" cy="3312368"/>
          </a:xfrm>
        </p:spPr>
      </p:pic>
      <p:sp>
        <p:nvSpPr>
          <p:cNvPr id="3" name="Прямоугольник 2"/>
          <p:cNvSpPr/>
          <p:nvPr/>
        </p:nvSpPr>
        <p:spPr>
          <a:xfrm>
            <a:off x="6372200" y="1268760"/>
            <a:ext cx="2088232" cy="3139321"/>
          </a:xfrm>
          <a:prstGeom prst="rect">
            <a:avLst/>
          </a:prstGeom>
        </p:spPr>
        <p:txBody>
          <a:bodyPr wrap="square">
            <a:spAutoFit/>
          </a:bodyPr>
          <a:lstStyle/>
          <a:p>
            <a:r>
              <a:rPr lang="en-US" dirty="0" smtClean="0"/>
              <a:t>It was reported in 1996 by Academician Gennady </a:t>
            </a:r>
            <a:r>
              <a:rPr lang="en-US" dirty="0" err="1" smtClean="0"/>
              <a:t>Ignatyev</a:t>
            </a:r>
            <a:r>
              <a:rPr lang="en-US" dirty="0" smtClean="0"/>
              <a:t> for </a:t>
            </a:r>
          </a:p>
          <a:p>
            <a:r>
              <a:rPr lang="en-US" dirty="0" smtClean="0"/>
              <a:t>International conference “New Ideas in Natural Sciences”, St.-Petersburg. </a:t>
            </a:r>
            <a:endParaRPr lang="ru-RU" dirty="0"/>
          </a:p>
        </p:txBody>
      </p:sp>
      <p:sp>
        <p:nvSpPr>
          <p:cNvPr id="5" name="Прямоугольник 4"/>
          <p:cNvSpPr/>
          <p:nvPr/>
        </p:nvSpPr>
        <p:spPr>
          <a:xfrm>
            <a:off x="683568" y="4581128"/>
            <a:ext cx="8136904" cy="1200329"/>
          </a:xfrm>
          <a:prstGeom prst="rect">
            <a:avLst/>
          </a:prstGeom>
        </p:spPr>
        <p:txBody>
          <a:bodyPr wrap="square">
            <a:spAutoFit/>
          </a:bodyPr>
          <a:lstStyle/>
          <a:p>
            <a:r>
              <a:rPr lang="en-US" dirty="0" smtClean="0"/>
              <a:t>Size </a:t>
            </a:r>
            <a:r>
              <a:rPr lang="en-US" dirty="0"/>
              <a:t>of about 4 meters, an operating frequency of 80 kHz, </a:t>
            </a:r>
            <a:r>
              <a:rPr lang="en-US" dirty="0" smtClean="0"/>
              <a:t>10 </a:t>
            </a:r>
            <a:r>
              <a:rPr lang="en-US" dirty="0"/>
              <a:t>kW </a:t>
            </a:r>
            <a:r>
              <a:rPr lang="en-US" dirty="0" smtClean="0"/>
              <a:t>input provide electric </a:t>
            </a:r>
            <a:r>
              <a:rPr lang="en-US" dirty="0"/>
              <a:t>field </a:t>
            </a:r>
            <a:r>
              <a:rPr lang="en-US" dirty="0" smtClean="0"/>
              <a:t>10 kV/m</a:t>
            </a:r>
            <a:r>
              <a:rPr lang="en-US" dirty="0"/>
              <a:t>, and a magnetic field strength of about 200 kA/m. </a:t>
            </a:r>
            <a:r>
              <a:rPr lang="en-US" b="1" dirty="0" smtClean="0"/>
              <a:t>Propulsion force about </a:t>
            </a:r>
            <a:r>
              <a:rPr lang="en-US" b="1" dirty="0"/>
              <a:t>6 </a:t>
            </a:r>
            <a:r>
              <a:rPr lang="en-US" b="1" dirty="0" smtClean="0"/>
              <a:t>kg</a:t>
            </a:r>
            <a:r>
              <a:rPr lang="en-US" dirty="0" smtClean="0"/>
              <a:t>, </a:t>
            </a:r>
            <a:r>
              <a:rPr lang="en-US" dirty="0"/>
              <a:t>with a total weight of the device was about 30 kg.</a:t>
            </a:r>
            <a:endParaRPr lang="ru-RU" dirty="0"/>
          </a:p>
        </p:txBody>
      </p:sp>
    </p:spTree>
    <p:extLst>
      <p:ext uri="{BB962C8B-B14F-4D97-AF65-F5344CB8AC3E}">
        <p14:creationId xmlns:p14="http://schemas.microsoft.com/office/powerpoint/2010/main" val="3152685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Reactive jet in closed loop</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268760"/>
            <a:ext cx="6150382" cy="3164184"/>
          </a:xfrm>
        </p:spPr>
      </p:pic>
      <p:sp>
        <p:nvSpPr>
          <p:cNvPr id="3" name="Прямоугольник 2"/>
          <p:cNvSpPr/>
          <p:nvPr/>
        </p:nvSpPr>
        <p:spPr>
          <a:xfrm>
            <a:off x="827584" y="4437112"/>
            <a:ext cx="7776864" cy="1477328"/>
          </a:xfrm>
          <a:prstGeom prst="rect">
            <a:avLst/>
          </a:prstGeom>
        </p:spPr>
        <p:txBody>
          <a:bodyPr wrap="square">
            <a:spAutoFit/>
          </a:bodyPr>
          <a:lstStyle/>
          <a:p>
            <a:pPr algn="just"/>
            <a:r>
              <a:rPr lang="en-US" dirty="0" smtClean="0"/>
              <a:t>It is idea </a:t>
            </a:r>
            <a:r>
              <a:rPr lang="en-US" dirty="0"/>
              <a:t>of </a:t>
            </a:r>
            <a:r>
              <a:rPr lang="en-US" dirty="0" smtClean="0"/>
              <a:t>1989. Project of 500 </a:t>
            </a:r>
            <a:r>
              <a:rPr lang="en-US" dirty="0"/>
              <a:t>people </a:t>
            </a:r>
            <a:r>
              <a:rPr lang="en-US" dirty="0" smtClean="0"/>
              <a:t>spacecraft</a:t>
            </a:r>
            <a:r>
              <a:rPr lang="en-US" dirty="0"/>
              <a:t>.</a:t>
            </a:r>
          </a:p>
          <a:p>
            <a:pPr algn="just"/>
            <a:r>
              <a:rPr lang="en-US" dirty="0" smtClean="0"/>
              <a:t>Muffler is some device to transform unidirectional kinetic momentum of the reactive flow into many chaotically directed momentums of propellant particles (to heat energy).  It can be made in cone spiral form. Propellant is special metal.</a:t>
            </a:r>
            <a:endParaRPr lang="en-US" dirty="0"/>
          </a:p>
        </p:txBody>
      </p:sp>
    </p:spTree>
    <p:extLst>
      <p:ext uri="{BB962C8B-B14F-4D97-AF65-F5344CB8AC3E}">
        <p14:creationId xmlns:p14="http://schemas.microsoft.com/office/powerpoint/2010/main" val="67019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normAutofit fontScale="90000"/>
          </a:bodyPr>
          <a:lstStyle/>
          <a:p>
            <a:pPr algn="ctr"/>
            <a:r>
              <a:rPr lang="en-US" dirty="0" smtClean="0"/>
              <a:t>Academician Gennady </a:t>
            </a:r>
            <a:r>
              <a:rPr lang="en-US" dirty="0" err="1" smtClean="0"/>
              <a:t>Ignatyev</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124744"/>
            <a:ext cx="4320480" cy="3096344"/>
          </a:xfrm>
        </p:spPr>
      </p:pic>
      <p:sp>
        <p:nvSpPr>
          <p:cNvPr id="3" name="Прямоугольник 2"/>
          <p:cNvSpPr/>
          <p:nvPr/>
        </p:nvSpPr>
        <p:spPr>
          <a:xfrm>
            <a:off x="539552" y="4293096"/>
            <a:ext cx="8136904" cy="1815882"/>
          </a:xfrm>
          <a:prstGeom prst="rect">
            <a:avLst/>
          </a:prstGeom>
        </p:spPr>
        <p:txBody>
          <a:bodyPr wrap="square">
            <a:spAutoFit/>
          </a:bodyPr>
          <a:lstStyle/>
          <a:p>
            <a:pPr algn="just"/>
            <a:r>
              <a:rPr lang="en-US" sz="1400" dirty="0" smtClean="0"/>
              <a:t>Letter </a:t>
            </a:r>
            <a:r>
              <a:rPr lang="en-US" sz="1400" dirty="0"/>
              <a:t>from </a:t>
            </a:r>
            <a:r>
              <a:rPr lang="en-US" sz="1400" dirty="0" err="1"/>
              <a:t>Kransnoyarsk</a:t>
            </a:r>
            <a:r>
              <a:rPr lang="en-US" sz="1400" dirty="0"/>
              <a:t> State </a:t>
            </a:r>
            <a:r>
              <a:rPr lang="en-US" sz="1400" dirty="0" smtClean="0"/>
              <a:t>University ”Commission </a:t>
            </a:r>
            <a:r>
              <a:rPr lang="en-US" sz="1400" dirty="0"/>
              <a:t>of experts has considered the article “Design of engine for free space based on the </a:t>
            </a:r>
            <a:r>
              <a:rPr lang="en-US" sz="1400" dirty="0" err="1"/>
              <a:t>pondemotor</a:t>
            </a:r>
            <a:r>
              <a:rPr lang="en-US" sz="1400" dirty="0"/>
              <a:t> effect” by Acad. </a:t>
            </a:r>
            <a:r>
              <a:rPr lang="en-US" sz="1400" dirty="0" err="1"/>
              <a:t>Ignatyev</a:t>
            </a:r>
            <a:r>
              <a:rPr lang="en-US" sz="1400" dirty="0"/>
              <a:t>. It can be submitted as non-secret publication since there is no information according to The Ch.3 of Rules of 1988 about publications, Department of Common and Professional Education, Russian Federation.</a:t>
            </a:r>
          </a:p>
          <a:p>
            <a:pPr algn="just"/>
            <a:r>
              <a:rPr lang="en-US" sz="1400" dirty="0"/>
              <a:t>						Chairman                   /sign/ </a:t>
            </a:r>
            <a:r>
              <a:rPr lang="en-US" sz="1400" dirty="0" err="1"/>
              <a:t>Sorikin</a:t>
            </a:r>
            <a:r>
              <a:rPr lang="en-US" sz="1400" dirty="0"/>
              <a:t> A.V.</a:t>
            </a:r>
          </a:p>
          <a:p>
            <a:endParaRPr lang="en-US" sz="1400" dirty="0"/>
          </a:p>
        </p:txBody>
      </p:sp>
      <p:sp>
        <p:nvSpPr>
          <p:cNvPr id="5" name="Прямоугольник 4"/>
          <p:cNvSpPr/>
          <p:nvPr/>
        </p:nvSpPr>
        <p:spPr>
          <a:xfrm>
            <a:off x="5580112" y="1412776"/>
            <a:ext cx="3096344" cy="2585323"/>
          </a:xfrm>
          <a:prstGeom prst="rect">
            <a:avLst/>
          </a:prstGeom>
        </p:spPr>
        <p:txBody>
          <a:bodyPr wrap="square">
            <a:spAutoFit/>
          </a:bodyPr>
          <a:lstStyle/>
          <a:p>
            <a:r>
              <a:rPr lang="en-US" dirty="0" smtClean="0"/>
              <a:t>Report by Academician </a:t>
            </a:r>
            <a:r>
              <a:rPr lang="en-US" dirty="0" err="1" smtClean="0"/>
              <a:t>Ignayev</a:t>
            </a:r>
            <a:r>
              <a:rPr lang="en-US" dirty="0" smtClean="0"/>
              <a:t> was published in New Energy Technologies magazine #1, 2001 in English.</a:t>
            </a:r>
          </a:p>
          <a:p>
            <a:endParaRPr lang="en-US" dirty="0"/>
          </a:p>
          <a:p>
            <a:r>
              <a:rPr lang="en-US" dirty="0" smtClean="0"/>
              <a:t>Download is free</a:t>
            </a:r>
          </a:p>
          <a:p>
            <a:r>
              <a:rPr lang="en-US" dirty="0" smtClean="0">
                <a:hlinkClick r:id="rId3"/>
              </a:rPr>
              <a:t>http://www.faraday.ru</a:t>
            </a:r>
            <a:endParaRPr lang="en-US" dirty="0" smtClean="0"/>
          </a:p>
          <a:p>
            <a:endParaRPr lang="ru-RU" dirty="0"/>
          </a:p>
        </p:txBody>
      </p:sp>
    </p:spTree>
    <p:extLst>
      <p:ext uri="{BB962C8B-B14F-4D97-AF65-F5344CB8AC3E}">
        <p14:creationId xmlns:p14="http://schemas.microsoft.com/office/powerpoint/2010/main" val="29811844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err="1" smtClean="0"/>
              <a:t>Pondomotor</a:t>
            </a:r>
            <a:r>
              <a:rPr lang="en-US" dirty="0" smtClean="0"/>
              <a:t> effects in </a:t>
            </a:r>
            <a:r>
              <a:rPr lang="en-US" dirty="0" err="1" smtClean="0"/>
              <a:t>ferromaterials</a:t>
            </a:r>
            <a:r>
              <a:rPr lang="en-US" dirty="0" smtClean="0"/>
              <a:t>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0325" y="1628801"/>
            <a:ext cx="4557238" cy="2808312"/>
          </a:xfrm>
        </p:spPr>
      </p:pic>
      <p:sp>
        <p:nvSpPr>
          <p:cNvPr id="3" name="Прямоугольник 2"/>
          <p:cNvSpPr/>
          <p:nvPr/>
        </p:nvSpPr>
        <p:spPr>
          <a:xfrm>
            <a:off x="539552" y="4509120"/>
            <a:ext cx="8064896" cy="1477328"/>
          </a:xfrm>
          <a:prstGeom prst="rect">
            <a:avLst/>
          </a:prstGeom>
        </p:spPr>
        <p:txBody>
          <a:bodyPr wrap="square">
            <a:spAutoFit/>
          </a:bodyPr>
          <a:lstStyle/>
          <a:p>
            <a:r>
              <a:rPr lang="en-US" dirty="0"/>
              <a:t>Russian authors of G.P. Ivanov and </a:t>
            </a:r>
            <a:r>
              <a:rPr lang="en-US" dirty="0" err="1"/>
              <a:t>Yu.G</a:t>
            </a:r>
            <a:r>
              <a:rPr lang="en-US" dirty="0"/>
              <a:t>. Ivanov, </a:t>
            </a:r>
            <a:r>
              <a:rPr lang="en-US" dirty="0" smtClean="0"/>
              <a:t>Patent </a:t>
            </a:r>
            <a:r>
              <a:rPr lang="en-US" dirty="0"/>
              <a:t>2172865</a:t>
            </a:r>
            <a:r>
              <a:rPr lang="en-US" dirty="0" smtClean="0"/>
              <a:t>.</a:t>
            </a:r>
            <a:endParaRPr lang="ru-RU" dirty="0" smtClean="0"/>
          </a:p>
          <a:p>
            <a:r>
              <a:rPr lang="en-US" dirty="0" smtClean="0"/>
              <a:t>Here is radial E field between two cylinder electrodes and toroidal magnetic B field. Force is axial. Advantages are high frequency mode and small size of the propulsion drive. The best idea for space satellites.</a:t>
            </a:r>
            <a:endParaRPr lang="ru-RU" dirty="0"/>
          </a:p>
        </p:txBody>
      </p:sp>
    </p:spTree>
    <p:extLst>
      <p:ext uri="{BB962C8B-B14F-4D97-AF65-F5344CB8AC3E}">
        <p14:creationId xmlns:p14="http://schemas.microsoft.com/office/powerpoint/2010/main" val="3721232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normAutofit fontScale="90000"/>
          </a:bodyPr>
          <a:lstStyle/>
          <a:p>
            <a:pPr algn="ctr"/>
            <a:r>
              <a:rPr lang="en-US" dirty="0" smtClean="0"/>
              <a:t>Other idea on </a:t>
            </a:r>
            <a:r>
              <a:rPr lang="en-US" dirty="0" err="1" smtClean="0"/>
              <a:t>pondemotor</a:t>
            </a:r>
            <a:r>
              <a:rPr lang="en-US" dirty="0" smtClean="0"/>
              <a:t> effect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6475" y="1412776"/>
            <a:ext cx="5723058" cy="3333993"/>
          </a:xfrm>
        </p:spPr>
      </p:pic>
      <p:sp>
        <p:nvSpPr>
          <p:cNvPr id="5" name="Прямоугольник 4"/>
          <p:cNvSpPr/>
          <p:nvPr/>
        </p:nvSpPr>
        <p:spPr>
          <a:xfrm>
            <a:off x="846223" y="4725144"/>
            <a:ext cx="7560840" cy="1200329"/>
          </a:xfrm>
          <a:prstGeom prst="rect">
            <a:avLst/>
          </a:prstGeom>
        </p:spPr>
        <p:txBody>
          <a:bodyPr wrap="square">
            <a:spAutoFit/>
          </a:bodyPr>
          <a:lstStyle/>
          <a:p>
            <a:r>
              <a:rPr lang="en-US" dirty="0" smtClean="0"/>
              <a:t>We can get the same effect with </a:t>
            </a:r>
            <a:r>
              <a:rPr lang="en-US" b="1" i="1" dirty="0" smtClean="0"/>
              <a:t>mechanically rotating permanent magnets and high voltage source.</a:t>
            </a:r>
            <a:r>
              <a:rPr lang="en-US" dirty="0" smtClean="0"/>
              <a:t> In this case we have not needs in powerful electric current to get magnetic field. Reference to Alexey </a:t>
            </a:r>
            <a:r>
              <a:rPr lang="en-US" dirty="0" err="1" smtClean="0"/>
              <a:t>Chekurkov’s</a:t>
            </a:r>
            <a:r>
              <a:rPr lang="en-US" dirty="0" smtClean="0"/>
              <a:t> effect.</a:t>
            </a:r>
            <a:endParaRPr lang="ru-RU" dirty="0"/>
          </a:p>
        </p:txBody>
      </p:sp>
    </p:spTree>
    <p:extLst>
      <p:ext uri="{BB962C8B-B14F-4D97-AF65-F5344CB8AC3E}">
        <p14:creationId xmlns:p14="http://schemas.microsoft.com/office/powerpoint/2010/main" val="3184644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normAutofit/>
          </a:bodyPr>
          <a:lstStyle/>
          <a:p>
            <a:pPr algn="ctr"/>
            <a:r>
              <a:rPr lang="en-US" dirty="0" smtClean="0"/>
              <a:t>Alexey </a:t>
            </a:r>
            <a:r>
              <a:rPr lang="en-US" dirty="0" err="1" smtClean="0"/>
              <a:t>Chekurkov</a:t>
            </a:r>
            <a:r>
              <a:rPr lang="en-US" dirty="0" smtClean="0"/>
              <a:t> device</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2508" y="530225"/>
            <a:ext cx="7445022" cy="4187825"/>
          </a:xfrm>
        </p:spPr>
      </p:pic>
      <p:sp>
        <p:nvSpPr>
          <p:cNvPr id="5" name="Прямоугольник 4"/>
          <p:cNvSpPr/>
          <p:nvPr/>
        </p:nvSpPr>
        <p:spPr>
          <a:xfrm>
            <a:off x="827584" y="4941168"/>
            <a:ext cx="7560840" cy="646331"/>
          </a:xfrm>
          <a:prstGeom prst="rect">
            <a:avLst/>
          </a:prstGeom>
        </p:spPr>
        <p:txBody>
          <a:bodyPr wrap="square">
            <a:spAutoFit/>
          </a:bodyPr>
          <a:lstStyle/>
          <a:p>
            <a:r>
              <a:rPr lang="en-US" dirty="0" smtClean="0"/>
              <a:t>Reference: Please make YouTube search in the net about “Alexey </a:t>
            </a:r>
            <a:r>
              <a:rPr lang="en-US" dirty="0" err="1" smtClean="0"/>
              <a:t>Chekurkov</a:t>
            </a:r>
            <a:r>
              <a:rPr lang="en-US" dirty="0" smtClean="0"/>
              <a:t> antigravity”.</a:t>
            </a:r>
            <a:endParaRPr lang="ru-RU" dirty="0"/>
          </a:p>
        </p:txBody>
      </p:sp>
    </p:spTree>
    <p:extLst>
      <p:ext uri="{BB962C8B-B14F-4D97-AF65-F5344CB8AC3E}">
        <p14:creationId xmlns:p14="http://schemas.microsoft.com/office/powerpoint/2010/main" val="154434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08720"/>
            <a:ext cx="8183880" cy="648072"/>
          </a:xfrm>
        </p:spPr>
        <p:txBody>
          <a:bodyPr>
            <a:normAutofit fontScale="90000"/>
          </a:bodyPr>
          <a:lstStyle/>
          <a:p>
            <a:pPr algn="ctr"/>
            <a:r>
              <a:rPr lang="en-US" dirty="0" smtClean="0"/>
              <a:t>Frolov’s experiment of 1996 with piezoelectric disk</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6" y="1745671"/>
            <a:ext cx="3588589" cy="269144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5312" y="1745671"/>
            <a:ext cx="3508840" cy="2691441"/>
          </a:xfrm>
          <a:prstGeom prst="rect">
            <a:avLst/>
          </a:prstGeom>
        </p:spPr>
      </p:pic>
      <p:sp>
        <p:nvSpPr>
          <p:cNvPr id="3" name="Прямоугольник 2"/>
          <p:cNvSpPr/>
          <p:nvPr/>
        </p:nvSpPr>
        <p:spPr>
          <a:xfrm>
            <a:off x="486883" y="4469609"/>
            <a:ext cx="8280920" cy="1477328"/>
          </a:xfrm>
          <a:prstGeom prst="rect">
            <a:avLst/>
          </a:prstGeom>
        </p:spPr>
        <p:txBody>
          <a:bodyPr wrap="square">
            <a:spAutoFit/>
          </a:bodyPr>
          <a:lstStyle/>
          <a:p>
            <a:r>
              <a:rPr lang="en-US" dirty="0" smtClean="0"/>
              <a:t>Axial force can be created in this device. To compare with ASTRA project here is no needs in High Voltage source. The disk can be </a:t>
            </a:r>
            <a:r>
              <a:rPr lang="en-US" b="1" i="1" dirty="0" smtClean="0"/>
              <a:t>electrically charged by piezoelectric effect </a:t>
            </a:r>
            <a:r>
              <a:rPr lang="en-US" dirty="0" smtClean="0"/>
              <a:t>due to deformations in radial direction during rotation. Cross fields </a:t>
            </a:r>
            <a:r>
              <a:rPr lang="en-US" dirty="0" err="1" smtClean="0"/>
              <a:t>ExH</a:t>
            </a:r>
            <a:r>
              <a:rPr lang="en-US" dirty="0" smtClean="0"/>
              <a:t> provide axial propulsion force  in this device. Advantage is low energy input.</a:t>
            </a:r>
            <a:endParaRPr lang="ru-RU" dirty="0"/>
          </a:p>
        </p:txBody>
      </p:sp>
    </p:spTree>
    <p:extLst>
      <p:ext uri="{BB962C8B-B14F-4D97-AF65-F5344CB8AC3E}">
        <p14:creationId xmlns:p14="http://schemas.microsoft.com/office/powerpoint/2010/main" val="4140467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476672"/>
            <a:ext cx="6959744" cy="720080"/>
          </a:xfrm>
        </p:spPr>
        <p:txBody>
          <a:bodyPr>
            <a:normAutofit fontScale="90000"/>
          </a:bodyPr>
          <a:lstStyle/>
          <a:p>
            <a:r>
              <a:rPr lang="en-US" dirty="0" smtClean="0"/>
              <a:t>Frolov’s experiment of 1996</a:t>
            </a:r>
            <a:endParaRPr lang="ru-RU" dirty="0"/>
          </a:p>
        </p:txBody>
      </p:sp>
      <p:pic>
        <p:nvPicPr>
          <p:cNvPr id="4" name="Piezoelectric disk for advanced propulsion driv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1600" y="1237402"/>
            <a:ext cx="7200800" cy="4050066"/>
          </a:xfrm>
        </p:spPr>
      </p:pic>
    </p:spTree>
    <p:extLst>
      <p:ext uri="{BB962C8B-B14F-4D97-AF65-F5344CB8AC3E}">
        <p14:creationId xmlns:p14="http://schemas.microsoft.com/office/powerpoint/2010/main" val="4200186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576064"/>
          </a:xfrm>
        </p:spPr>
        <p:txBody>
          <a:bodyPr>
            <a:normAutofit fontScale="90000"/>
          </a:bodyPr>
          <a:lstStyle/>
          <a:p>
            <a:pPr algn="ctr"/>
            <a:r>
              <a:rPr lang="en-US" dirty="0" smtClean="0"/>
              <a:t>High </a:t>
            </a:r>
            <a:r>
              <a:rPr lang="en-US" smtClean="0"/>
              <a:t>voltage potential </a:t>
            </a:r>
            <a:r>
              <a:rPr lang="en-US" dirty="0" smtClean="0"/>
              <a:t>by friction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5749" y="1367963"/>
            <a:ext cx="2760494" cy="3357181"/>
          </a:xfrm>
        </p:spPr>
      </p:pic>
      <p:sp>
        <p:nvSpPr>
          <p:cNvPr id="5" name="Прямоугольник 4"/>
          <p:cNvSpPr/>
          <p:nvPr/>
        </p:nvSpPr>
        <p:spPr>
          <a:xfrm>
            <a:off x="467544" y="4725144"/>
            <a:ext cx="8136904" cy="1200329"/>
          </a:xfrm>
          <a:prstGeom prst="rect">
            <a:avLst/>
          </a:prstGeom>
        </p:spPr>
        <p:txBody>
          <a:bodyPr wrap="square">
            <a:spAutoFit/>
          </a:bodyPr>
          <a:lstStyle/>
          <a:p>
            <a:pPr algn="just"/>
            <a:r>
              <a:rPr lang="en-US" dirty="0" smtClean="0"/>
              <a:t>Besides piezoelectric disk we can use friction as easy method to get a very high voltage potential on the rotor. In this case we need some metal plates on the disk to collect electric charges. This method is used in electrophorus machines.</a:t>
            </a:r>
            <a:endParaRPr lang="ru-RU" dirty="0"/>
          </a:p>
        </p:txBody>
      </p:sp>
    </p:spTree>
    <p:extLst>
      <p:ext uri="{BB962C8B-B14F-4D97-AF65-F5344CB8AC3E}">
        <p14:creationId xmlns:p14="http://schemas.microsoft.com/office/powerpoint/2010/main" val="944075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605760"/>
          </a:xfrm>
        </p:spPr>
        <p:txBody>
          <a:bodyPr>
            <a:normAutofit fontScale="90000"/>
          </a:bodyPr>
          <a:lstStyle/>
          <a:p>
            <a:pPr algn="ctr"/>
            <a:r>
              <a:rPr lang="en-US" dirty="0" smtClean="0"/>
              <a:t>Rotating charged hemi-sphere</a:t>
            </a:r>
            <a:endParaRPr lang="ru-RU" dirty="0"/>
          </a:p>
        </p:txBody>
      </p:sp>
      <p:sp>
        <p:nvSpPr>
          <p:cNvPr id="3" name="Объект 2"/>
          <p:cNvSpPr>
            <a:spLocks noGrp="1"/>
          </p:cNvSpPr>
          <p:nvPr>
            <p:ph idx="1"/>
          </p:nvPr>
        </p:nvSpPr>
        <p:spPr>
          <a:xfrm>
            <a:off x="467544" y="1268760"/>
            <a:ext cx="4032449" cy="4680520"/>
          </a:xfrm>
        </p:spPr>
        <p:txBody>
          <a:bodyPr>
            <a:noAutofit/>
          </a:bodyPr>
          <a:lstStyle/>
          <a:p>
            <a:r>
              <a:rPr lang="en-US" sz="2000" dirty="0" smtClean="0"/>
              <a:t>Simplest case of Lorenz force for rotating electrically charged </a:t>
            </a:r>
            <a:r>
              <a:rPr lang="en-US" sz="2000" smtClean="0"/>
              <a:t>hemi-sphere or disk.</a:t>
            </a:r>
            <a:endParaRPr lang="en-US" sz="2000" dirty="0" smtClean="0"/>
          </a:p>
          <a:p>
            <a:r>
              <a:rPr lang="en-US" sz="2000" dirty="0" smtClean="0"/>
              <a:t>Maximum magnetic field provide charges on maximum radius (max velocity). Other charges (small velocity) also produce magnetic field but total magnetic field is not zero.</a:t>
            </a:r>
          </a:p>
          <a:p>
            <a:r>
              <a:rPr lang="en-US" sz="2000" dirty="0" smtClean="0"/>
              <a:t>Charges on surface provide axial Lorenz force. </a:t>
            </a:r>
            <a:endParaRPr lang="ru-RU" sz="2000"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730" y="1484784"/>
            <a:ext cx="4230973" cy="2520280"/>
          </a:xfrm>
          <a:prstGeom prst="rect">
            <a:avLst/>
          </a:prstGeom>
        </p:spPr>
      </p:pic>
      <p:sp>
        <p:nvSpPr>
          <p:cNvPr id="7" name="Прямоугольник 6"/>
          <p:cNvSpPr/>
          <p:nvPr/>
        </p:nvSpPr>
        <p:spPr>
          <a:xfrm>
            <a:off x="4499993" y="4193204"/>
            <a:ext cx="4184710" cy="1323439"/>
          </a:xfrm>
          <a:prstGeom prst="rect">
            <a:avLst/>
          </a:prstGeom>
        </p:spPr>
        <p:txBody>
          <a:bodyPr wrap="square">
            <a:spAutoFit/>
          </a:bodyPr>
          <a:lstStyle/>
          <a:p>
            <a:r>
              <a:rPr lang="en-US" sz="2000" dirty="0" smtClean="0"/>
              <a:t>Idea of experiment: Electrically charged hemi-sphere should demonstrate weight losses during rotation.</a:t>
            </a:r>
            <a:endParaRPr lang="ru-RU" sz="2000" dirty="0"/>
          </a:p>
        </p:txBody>
      </p:sp>
    </p:spTree>
    <p:extLst>
      <p:ext uri="{BB962C8B-B14F-4D97-AF65-F5344CB8AC3E}">
        <p14:creationId xmlns:p14="http://schemas.microsoft.com/office/powerpoint/2010/main" val="2031742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63528"/>
          </a:xfrm>
        </p:spPr>
        <p:txBody>
          <a:bodyPr>
            <a:normAutofit fontScale="90000"/>
          </a:bodyPr>
          <a:lstStyle/>
          <a:p>
            <a:pPr algn="ctr"/>
            <a:r>
              <a:rPr lang="en-US" dirty="0" smtClean="0"/>
              <a:t>Explanation of </a:t>
            </a:r>
            <a:r>
              <a:rPr lang="en-US" dirty="0" err="1" smtClean="0"/>
              <a:t>T.T.Brown</a:t>
            </a:r>
            <a:r>
              <a:rPr lang="en-US" dirty="0" smtClean="0"/>
              <a:t> effect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0232" y="3893662"/>
            <a:ext cx="1904590" cy="176102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412776"/>
            <a:ext cx="7161174" cy="2232248"/>
          </a:xfrm>
          <a:prstGeom prst="rect">
            <a:avLst/>
          </a:prstGeom>
        </p:spPr>
      </p:pic>
      <p:sp>
        <p:nvSpPr>
          <p:cNvPr id="3" name="Прямоугольник 2"/>
          <p:cNvSpPr/>
          <p:nvPr/>
        </p:nvSpPr>
        <p:spPr>
          <a:xfrm>
            <a:off x="683568" y="3861048"/>
            <a:ext cx="6048672" cy="1754326"/>
          </a:xfrm>
          <a:prstGeom prst="rect">
            <a:avLst/>
          </a:prstGeom>
        </p:spPr>
        <p:txBody>
          <a:bodyPr wrap="square">
            <a:spAutoFit/>
          </a:bodyPr>
          <a:lstStyle/>
          <a:p>
            <a:r>
              <a:rPr lang="en-US" dirty="0" smtClean="0"/>
              <a:t>In 1996 Alexander Frolov proposed explanation of </a:t>
            </a:r>
            <a:r>
              <a:rPr lang="en-US" dirty="0" err="1" smtClean="0"/>
              <a:t>T.T.Brown</a:t>
            </a:r>
            <a:r>
              <a:rPr lang="en-US" dirty="0" smtClean="0"/>
              <a:t> effect by </a:t>
            </a:r>
            <a:r>
              <a:rPr lang="en-US" b="1" i="1" dirty="0" smtClean="0"/>
              <a:t>asymmetry of electron orbits </a:t>
            </a:r>
            <a:r>
              <a:rPr lang="en-US" dirty="0" smtClean="0"/>
              <a:t>in dielectric material, if the electric field is gradient field. Analogy with mechanical devices of asymmetrical centrifugal force (slide about Acad. </a:t>
            </a:r>
            <a:r>
              <a:rPr lang="en-US" dirty="0" err="1" smtClean="0"/>
              <a:t>Veinik</a:t>
            </a:r>
            <a:r>
              <a:rPr lang="en-US" dirty="0" smtClean="0"/>
              <a:t> device).</a:t>
            </a:r>
            <a:endParaRPr lang="ru-RU" dirty="0"/>
          </a:p>
        </p:txBody>
      </p:sp>
    </p:spTree>
    <p:extLst>
      <p:ext uri="{BB962C8B-B14F-4D97-AF65-F5344CB8AC3E}">
        <p14:creationId xmlns:p14="http://schemas.microsoft.com/office/powerpoint/2010/main" val="3857543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Lifter by Jean Louis </a:t>
            </a:r>
            <a:r>
              <a:rPr lang="en-US" dirty="0" err="1" smtClean="0"/>
              <a:t>Naudin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556792"/>
            <a:ext cx="7005975" cy="2832741"/>
          </a:xfrm>
        </p:spPr>
      </p:pic>
      <p:sp>
        <p:nvSpPr>
          <p:cNvPr id="3" name="Прямоугольник 2"/>
          <p:cNvSpPr/>
          <p:nvPr/>
        </p:nvSpPr>
        <p:spPr>
          <a:xfrm>
            <a:off x="755576" y="4653136"/>
            <a:ext cx="7776864" cy="923330"/>
          </a:xfrm>
          <a:prstGeom prst="rect">
            <a:avLst/>
          </a:prstGeom>
        </p:spPr>
        <p:txBody>
          <a:bodyPr wrap="square">
            <a:spAutoFit/>
          </a:bodyPr>
          <a:lstStyle/>
          <a:p>
            <a:r>
              <a:rPr lang="en-US" dirty="0" smtClean="0"/>
              <a:t>In the “Lifter” design, to my mind, we can see geometrical asymmetry of electric forces. Sure, here is powerful ionization also. It is interesting but it is not a very perspective idea.</a:t>
            </a:r>
            <a:endParaRPr lang="ru-RU" dirty="0"/>
          </a:p>
        </p:txBody>
      </p:sp>
    </p:spTree>
    <p:extLst>
      <p:ext uri="{BB962C8B-B14F-4D97-AF65-F5344CB8AC3E}">
        <p14:creationId xmlns:p14="http://schemas.microsoft.com/office/powerpoint/2010/main" val="479481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err="1" smtClean="0"/>
              <a:t>Schauberger’s</a:t>
            </a:r>
            <a:r>
              <a:rPr lang="en-US" dirty="0" smtClean="0"/>
              <a:t> idea</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3" y="1196752"/>
            <a:ext cx="4896543" cy="4680520"/>
          </a:xfrm>
        </p:spPr>
      </p:pic>
      <p:sp>
        <p:nvSpPr>
          <p:cNvPr id="3" name="Прямоугольник 2"/>
          <p:cNvSpPr/>
          <p:nvPr/>
        </p:nvSpPr>
        <p:spPr>
          <a:xfrm>
            <a:off x="5580112" y="1196752"/>
            <a:ext cx="3024337" cy="4801314"/>
          </a:xfrm>
          <a:prstGeom prst="rect">
            <a:avLst/>
          </a:prstGeom>
        </p:spPr>
        <p:txBody>
          <a:bodyPr wrap="square">
            <a:spAutoFit/>
          </a:bodyPr>
          <a:lstStyle/>
          <a:p>
            <a:r>
              <a:rPr lang="en-US" dirty="0"/>
              <a:t>It is scheme of experimental device, 2011. Designed by Alexander Frolov</a:t>
            </a:r>
            <a:r>
              <a:rPr lang="en-US" dirty="0" smtClean="0"/>
              <a:t>.</a:t>
            </a:r>
          </a:p>
          <a:p>
            <a:endParaRPr lang="en-US" dirty="0"/>
          </a:p>
          <a:p>
            <a:r>
              <a:rPr lang="en-US" dirty="0" smtClean="0"/>
              <a:t>Force appears in pair, i.e. axial propulsion force in this device is joined with forces to get rotation of the rotor.</a:t>
            </a:r>
          </a:p>
          <a:p>
            <a:endParaRPr lang="en-US" dirty="0"/>
          </a:p>
          <a:p>
            <a:endParaRPr lang="en-US" dirty="0"/>
          </a:p>
          <a:p>
            <a:r>
              <a:rPr lang="en-US" dirty="0" smtClean="0"/>
              <a:t>Experiments were made by some Ural factory. </a:t>
            </a:r>
          </a:p>
          <a:p>
            <a:endParaRPr lang="en-US" dirty="0"/>
          </a:p>
          <a:p>
            <a:r>
              <a:rPr lang="en-US" dirty="0" smtClean="0"/>
              <a:t>Here is analogy with previous slide.</a:t>
            </a:r>
            <a:endParaRPr lang="en-US" dirty="0"/>
          </a:p>
        </p:txBody>
      </p:sp>
    </p:spTree>
    <p:extLst>
      <p:ext uri="{BB962C8B-B14F-4D97-AF65-F5344CB8AC3E}">
        <p14:creationId xmlns:p14="http://schemas.microsoft.com/office/powerpoint/2010/main" val="6677487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Jean Louis </a:t>
            </a:r>
            <a:r>
              <a:rPr lang="en-US" dirty="0" err="1" smtClean="0"/>
              <a:t>Naudin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268760"/>
            <a:ext cx="7099300" cy="3987800"/>
          </a:xfrm>
        </p:spPr>
      </p:pic>
    </p:spTree>
    <p:extLst>
      <p:ext uri="{BB962C8B-B14F-4D97-AF65-F5344CB8AC3E}">
        <p14:creationId xmlns:p14="http://schemas.microsoft.com/office/powerpoint/2010/main" val="2176777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8183880" cy="533752"/>
          </a:xfrm>
        </p:spPr>
        <p:txBody>
          <a:bodyPr>
            <a:normAutofit fontScale="90000"/>
          </a:bodyPr>
          <a:lstStyle/>
          <a:p>
            <a:pPr algn="ctr"/>
            <a:r>
              <a:rPr lang="en-US" dirty="0" smtClean="0"/>
              <a:t>Experiment with electroscope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412776"/>
            <a:ext cx="7215455" cy="3044395"/>
          </a:xfrm>
        </p:spPr>
      </p:pic>
      <p:sp>
        <p:nvSpPr>
          <p:cNvPr id="5" name="Прямоугольник 4"/>
          <p:cNvSpPr/>
          <p:nvPr/>
        </p:nvSpPr>
        <p:spPr>
          <a:xfrm>
            <a:off x="800067" y="4646723"/>
            <a:ext cx="7776864" cy="1200329"/>
          </a:xfrm>
          <a:prstGeom prst="rect">
            <a:avLst/>
          </a:prstGeom>
        </p:spPr>
        <p:txBody>
          <a:bodyPr wrap="square">
            <a:spAutoFit/>
          </a:bodyPr>
          <a:lstStyle/>
          <a:p>
            <a:r>
              <a:rPr lang="en-US" dirty="0" smtClean="0"/>
              <a:t>What do you think about weight changes in this case? In the case of electrically charged plates of the electroscope we can see two lifting forces make some action of the plates. Here is vertical vector component also. I suppose we can use it for propulsion.</a:t>
            </a:r>
            <a:endParaRPr lang="ru-RU" dirty="0"/>
          </a:p>
        </p:txBody>
      </p:sp>
    </p:spTree>
    <p:extLst>
      <p:ext uri="{BB962C8B-B14F-4D97-AF65-F5344CB8AC3E}">
        <p14:creationId xmlns:p14="http://schemas.microsoft.com/office/powerpoint/2010/main" val="546935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Frolov’s idea of 1994</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340768"/>
            <a:ext cx="4871219" cy="3250016"/>
          </a:xfrm>
        </p:spPr>
      </p:pic>
      <p:sp>
        <p:nvSpPr>
          <p:cNvPr id="3" name="Прямоугольник 2"/>
          <p:cNvSpPr/>
          <p:nvPr/>
        </p:nvSpPr>
        <p:spPr>
          <a:xfrm>
            <a:off x="755577" y="4797152"/>
            <a:ext cx="7416824" cy="923330"/>
          </a:xfrm>
          <a:prstGeom prst="rect">
            <a:avLst/>
          </a:prstGeom>
        </p:spPr>
        <p:txBody>
          <a:bodyPr wrap="square">
            <a:spAutoFit/>
          </a:bodyPr>
          <a:lstStyle/>
          <a:p>
            <a:r>
              <a:rPr lang="en-US" dirty="0" smtClean="0"/>
              <a:t>Forces between </a:t>
            </a:r>
            <a:r>
              <a:rPr lang="en-US" b="1" i="1" dirty="0" smtClean="0"/>
              <a:t>electrostatically charged elements. </a:t>
            </a:r>
            <a:r>
              <a:rPr lang="en-US" dirty="0" smtClean="0"/>
              <a:t>It is not metal elements but dielectric elements. In this case we can see non-zero sum force F</a:t>
            </a:r>
            <a:r>
              <a:rPr lang="en-US" sz="1400" dirty="0" smtClean="0"/>
              <a:t>21</a:t>
            </a:r>
            <a:r>
              <a:rPr lang="en-US" dirty="0" smtClean="0"/>
              <a:t> and zero for F</a:t>
            </a:r>
            <a:r>
              <a:rPr lang="en-US" sz="1400" dirty="0" smtClean="0"/>
              <a:t>12</a:t>
            </a:r>
            <a:endParaRPr lang="ru-RU" sz="1400" dirty="0"/>
          </a:p>
        </p:txBody>
      </p:sp>
    </p:spTree>
    <p:extLst>
      <p:ext uri="{BB962C8B-B14F-4D97-AF65-F5344CB8AC3E}">
        <p14:creationId xmlns:p14="http://schemas.microsoft.com/office/powerpoint/2010/main" val="3475086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Electrostatic Forces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412776"/>
            <a:ext cx="7292751" cy="2787942"/>
          </a:xfrm>
        </p:spPr>
      </p:pic>
      <p:sp>
        <p:nvSpPr>
          <p:cNvPr id="3" name="Прямоугольник 2"/>
          <p:cNvSpPr/>
          <p:nvPr/>
        </p:nvSpPr>
        <p:spPr>
          <a:xfrm>
            <a:off x="755576" y="4365104"/>
            <a:ext cx="7776864" cy="1477328"/>
          </a:xfrm>
          <a:prstGeom prst="rect">
            <a:avLst/>
          </a:prstGeom>
        </p:spPr>
        <p:txBody>
          <a:bodyPr wrap="square">
            <a:spAutoFit/>
          </a:bodyPr>
          <a:lstStyle/>
          <a:p>
            <a:r>
              <a:rPr lang="en-US" dirty="0" smtClean="0"/>
              <a:t>Idea of 1994 by Frolov about forces in set of charged (polarized) dielectric elements. Sum of force for vertical element is about zero. Sum of forces for the horizontal plate is not zero. It was published in New Energy News magazine, USA, Salt Lake city, 1994 by Harold Fox.</a:t>
            </a:r>
            <a:endParaRPr lang="ru-RU" dirty="0"/>
          </a:p>
        </p:txBody>
      </p:sp>
    </p:spTree>
    <p:extLst>
      <p:ext uri="{BB962C8B-B14F-4D97-AF65-F5344CB8AC3E}">
        <p14:creationId xmlns:p14="http://schemas.microsoft.com/office/powerpoint/2010/main" val="986998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Frolov’s capacitor with T-shape dielectric</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628800"/>
            <a:ext cx="6408712" cy="201622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70" y="3717032"/>
            <a:ext cx="2993546" cy="2161802"/>
          </a:xfrm>
          <a:prstGeom prst="rect">
            <a:avLst/>
          </a:prstGeom>
        </p:spPr>
      </p:pic>
      <p:sp>
        <p:nvSpPr>
          <p:cNvPr id="3" name="Прямоугольник 2"/>
          <p:cNvSpPr/>
          <p:nvPr/>
        </p:nvSpPr>
        <p:spPr>
          <a:xfrm>
            <a:off x="539553" y="3720114"/>
            <a:ext cx="4951918" cy="2031325"/>
          </a:xfrm>
          <a:prstGeom prst="rect">
            <a:avLst/>
          </a:prstGeom>
        </p:spPr>
        <p:txBody>
          <a:bodyPr wrap="square">
            <a:spAutoFit/>
          </a:bodyPr>
          <a:lstStyle/>
          <a:p>
            <a:r>
              <a:rPr lang="en-US" dirty="0" smtClean="0"/>
              <a:t>The T-shape capacitor at first time was demonstrated to Toyota aerospace department engineers in 1998, meeting in St.-Petersburg (the weight change).</a:t>
            </a:r>
          </a:p>
          <a:p>
            <a:endParaRPr lang="en-US" dirty="0"/>
          </a:p>
          <a:p>
            <a:r>
              <a:rPr lang="en-US" dirty="0" smtClean="0"/>
              <a:t>It is </a:t>
            </a:r>
            <a:r>
              <a:rPr lang="en-US" b="1" i="1" dirty="0" smtClean="0"/>
              <a:t>metal rods or plates</a:t>
            </a:r>
            <a:r>
              <a:rPr lang="en-US" dirty="0" smtClean="0"/>
              <a:t>, separated by T-shape dielectric.</a:t>
            </a:r>
            <a:endParaRPr lang="ru-RU" dirty="0"/>
          </a:p>
        </p:txBody>
      </p:sp>
    </p:spTree>
    <p:extLst>
      <p:ext uri="{BB962C8B-B14F-4D97-AF65-F5344CB8AC3E}">
        <p14:creationId xmlns:p14="http://schemas.microsoft.com/office/powerpoint/2010/main" val="14588971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normAutofit fontScale="90000"/>
          </a:bodyPr>
          <a:lstStyle/>
          <a:p>
            <a:pPr algn="ctr"/>
            <a:r>
              <a:rPr lang="en-US" dirty="0" smtClean="0"/>
              <a:t>T-shape capacitor in ring version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340768"/>
            <a:ext cx="7939034" cy="230425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789040"/>
            <a:ext cx="4320480" cy="2016224"/>
          </a:xfrm>
          <a:prstGeom prst="rect">
            <a:avLst/>
          </a:prstGeom>
        </p:spPr>
      </p:pic>
      <p:sp>
        <p:nvSpPr>
          <p:cNvPr id="3" name="Прямоугольник 2"/>
          <p:cNvSpPr/>
          <p:nvPr/>
        </p:nvSpPr>
        <p:spPr>
          <a:xfrm>
            <a:off x="5076056" y="3933056"/>
            <a:ext cx="3528392" cy="1477328"/>
          </a:xfrm>
          <a:prstGeom prst="rect">
            <a:avLst/>
          </a:prstGeom>
        </p:spPr>
        <p:txBody>
          <a:bodyPr wrap="square">
            <a:spAutoFit/>
          </a:bodyPr>
          <a:lstStyle/>
          <a:p>
            <a:r>
              <a:rPr lang="en-US" dirty="0" smtClean="0"/>
              <a:t>Jean Louis </a:t>
            </a:r>
            <a:r>
              <a:rPr lang="en-US" dirty="0" err="1" smtClean="0"/>
              <a:t>Naudin</a:t>
            </a:r>
            <a:r>
              <a:rPr lang="en-US" dirty="0" smtClean="0"/>
              <a:t> tested this idea and named this version “Frolov’s Hat”</a:t>
            </a:r>
          </a:p>
          <a:p>
            <a:endParaRPr lang="en-US" dirty="0"/>
          </a:p>
          <a:p>
            <a:endParaRPr lang="ru-RU" dirty="0"/>
          </a:p>
        </p:txBody>
      </p:sp>
      <p:sp>
        <p:nvSpPr>
          <p:cNvPr id="6" name="Прямоугольник 5"/>
          <p:cNvSpPr/>
          <p:nvPr/>
        </p:nvSpPr>
        <p:spPr>
          <a:xfrm>
            <a:off x="5115899" y="4683796"/>
            <a:ext cx="3384376" cy="1200329"/>
          </a:xfrm>
          <a:prstGeom prst="rect">
            <a:avLst/>
          </a:prstGeom>
        </p:spPr>
        <p:txBody>
          <a:bodyPr wrap="square">
            <a:spAutoFit/>
          </a:bodyPr>
          <a:lstStyle/>
          <a:p>
            <a:endParaRPr lang="en-US" dirty="0" smtClean="0"/>
          </a:p>
          <a:p>
            <a:r>
              <a:rPr lang="en-US" dirty="0" smtClean="0"/>
              <a:t>Small size elements are interesting idea for low voltage device</a:t>
            </a:r>
            <a:endParaRPr lang="ru-RU" dirty="0"/>
          </a:p>
        </p:txBody>
      </p:sp>
    </p:spTree>
    <p:extLst>
      <p:ext uri="{BB962C8B-B14F-4D97-AF65-F5344CB8AC3E}">
        <p14:creationId xmlns:p14="http://schemas.microsoft.com/office/powerpoint/2010/main" val="2994492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183880" cy="648072"/>
          </a:xfrm>
        </p:spPr>
        <p:txBody>
          <a:bodyPr>
            <a:normAutofit fontScale="90000"/>
          </a:bodyPr>
          <a:lstStyle/>
          <a:p>
            <a:pPr algn="ctr"/>
            <a:r>
              <a:rPr lang="en-US" dirty="0" smtClean="0"/>
              <a:t>Electrostatic force</a:t>
            </a:r>
            <a:r>
              <a:rPr lang="ru-RU" dirty="0" smtClean="0"/>
              <a:t> </a:t>
            </a:r>
            <a:r>
              <a:rPr lang="en-US" dirty="0" smtClean="0"/>
              <a:t>against gravity</a:t>
            </a:r>
            <a:endParaRPr lang="ru-RU" dirty="0"/>
          </a:p>
        </p:txBody>
      </p:sp>
      <p:pic>
        <p:nvPicPr>
          <p:cNvPr id="4" name="electrostatic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9672" y="1340768"/>
            <a:ext cx="5583238" cy="4187825"/>
          </a:xfrm>
        </p:spPr>
      </p:pic>
    </p:spTree>
    <p:extLst>
      <p:ext uri="{BB962C8B-B14F-4D97-AF65-F5344CB8AC3E}">
        <p14:creationId xmlns:p14="http://schemas.microsoft.com/office/powerpoint/2010/main" val="3557744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605760"/>
          </a:xfrm>
        </p:spPr>
        <p:txBody>
          <a:bodyPr>
            <a:normAutofit fontScale="90000"/>
          </a:bodyPr>
          <a:lstStyle/>
          <a:p>
            <a:pPr algn="ctr"/>
            <a:r>
              <a:rPr lang="en-US" dirty="0" smtClean="0"/>
              <a:t>Elastic deformations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268760"/>
            <a:ext cx="7716592" cy="2232248"/>
          </a:xfrm>
        </p:spPr>
      </p:pic>
      <p:sp>
        <p:nvSpPr>
          <p:cNvPr id="5" name="Прямоугольник 4"/>
          <p:cNvSpPr/>
          <p:nvPr/>
        </p:nvSpPr>
        <p:spPr>
          <a:xfrm>
            <a:off x="465529" y="3717032"/>
            <a:ext cx="8136904" cy="2031325"/>
          </a:xfrm>
          <a:prstGeom prst="rect">
            <a:avLst/>
          </a:prstGeom>
        </p:spPr>
        <p:txBody>
          <a:bodyPr wrap="square">
            <a:spAutoFit/>
          </a:bodyPr>
          <a:lstStyle/>
          <a:p>
            <a:pPr algn="just"/>
            <a:r>
              <a:rPr lang="en-US" dirty="0" smtClean="0"/>
              <a:t>Interesting direction of research projects is elastic deformations of dielectric in gradient E-field. Pulsed </a:t>
            </a:r>
            <a:r>
              <a:rPr lang="en-US" dirty="0"/>
              <a:t>mode of </a:t>
            </a:r>
            <a:r>
              <a:rPr lang="en-US" dirty="0" smtClean="0"/>
              <a:t>voltage can provide periodical non-linear deformations of the dielectric. It will lead to kinetic momentum for all device, so we can get here propulsion force. Power depend of frequency. </a:t>
            </a:r>
            <a:r>
              <a:rPr lang="en-US" b="1" i="1" dirty="0" smtClean="0"/>
              <a:t>High frequency can be provided in electrostriction materials.</a:t>
            </a:r>
            <a:r>
              <a:rPr lang="en-US" dirty="0" smtClean="0"/>
              <a:t> Author Alexander Frolov need help to test it and patent for commercialization.</a:t>
            </a:r>
            <a:endParaRPr lang="en-US" dirty="0"/>
          </a:p>
        </p:txBody>
      </p:sp>
    </p:spTree>
    <p:extLst>
      <p:ext uri="{BB962C8B-B14F-4D97-AF65-F5344CB8AC3E}">
        <p14:creationId xmlns:p14="http://schemas.microsoft.com/office/powerpoint/2010/main" val="29864211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183880" cy="648072"/>
          </a:xfrm>
        </p:spPr>
        <p:txBody>
          <a:bodyPr>
            <a:normAutofit fontScale="90000"/>
          </a:bodyPr>
          <a:lstStyle/>
          <a:p>
            <a:pPr algn="ctr"/>
            <a:r>
              <a:rPr lang="en-US" dirty="0" smtClean="0"/>
              <a:t>Liquid dielectric in gradient field</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412776"/>
            <a:ext cx="6350000" cy="3270250"/>
          </a:xfrm>
        </p:spPr>
      </p:pic>
      <p:sp>
        <p:nvSpPr>
          <p:cNvPr id="3" name="Прямоугольник 2"/>
          <p:cNvSpPr/>
          <p:nvPr/>
        </p:nvSpPr>
        <p:spPr>
          <a:xfrm>
            <a:off x="971600" y="4941168"/>
            <a:ext cx="7128792" cy="646331"/>
          </a:xfrm>
          <a:prstGeom prst="rect">
            <a:avLst/>
          </a:prstGeom>
        </p:spPr>
        <p:txBody>
          <a:bodyPr wrap="square">
            <a:spAutoFit/>
          </a:bodyPr>
          <a:lstStyle/>
          <a:p>
            <a:r>
              <a:rPr lang="en-US" dirty="0" smtClean="0"/>
              <a:t>Development of </a:t>
            </a:r>
            <a:r>
              <a:rPr lang="en-US" dirty="0" err="1" smtClean="0"/>
              <a:t>T.T.Brown’s</a:t>
            </a:r>
            <a:r>
              <a:rPr lang="en-US" dirty="0" smtClean="0"/>
              <a:t> ideas with liquid dielectric placed inside of </a:t>
            </a:r>
            <a:r>
              <a:rPr lang="en-US" dirty="0" err="1" smtClean="0"/>
              <a:t>gradiental</a:t>
            </a:r>
            <a:r>
              <a:rPr lang="en-US" dirty="0" smtClean="0"/>
              <a:t> E-field. Pulsed mode of voltage.</a:t>
            </a:r>
            <a:endParaRPr lang="ru-RU" dirty="0"/>
          </a:p>
        </p:txBody>
      </p:sp>
    </p:spTree>
    <p:extLst>
      <p:ext uri="{BB962C8B-B14F-4D97-AF65-F5344CB8AC3E}">
        <p14:creationId xmlns:p14="http://schemas.microsoft.com/office/powerpoint/2010/main" val="39818395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Force on board between two different dielectrics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469" y="1628800"/>
            <a:ext cx="7459579" cy="2300438"/>
          </a:xfrm>
        </p:spPr>
      </p:pic>
      <p:sp>
        <p:nvSpPr>
          <p:cNvPr id="3" name="Прямоугольник 2"/>
          <p:cNvSpPr/>
          <p:nvPr/>
        </p:nvSpPr>
        <p:spPr>
          <a:xfrm>
            <a:off x="899592" y="4365104"/>
            <a:ext cx="7704855" cy="923330"/>
          </a:xfrm>
          <a:prstGeom prst="rect">
            <a:avLst/>
          </a:prstGeom>
        </p:spPr>
        <p:txBody>
          <a:bodyPr wrap="square">
            <a:spAutoFit/>
          </a:bodyPr>
          <a:lstStyle/>
          <a:p>
            <a:pPr algn="just"/>
            <a:r>
              <a:rPr lang="en-US" dirty="0" smtClean="0"/>
              <a:t>It is textbook information about forces on board between two different dielectrics. Particles of matter </a:t>
            </a:r>
            <a:r>
              <a:rPr lang="en-US" b="1" i="1" dirty="0" smtClean="0"/>
              <a:t>on the board </a:t>
            </a:r>
            <a:r>
              <a:rPr lang="en-US" dirty="0" smtClean="0"/>
              <a:t>get force to the area of maximum of potential.  </a:t>
            </a:r>
          </a:p>
        </p:txBody>
      </p:sp>
    </p:spTree>
    <p:extLst>
      <p:ext uri="{BB962C8B-B14F-4D97-AF65-F5344CB8AC3E}">
        <p14:creationId xmlns:p14="http://schemas.microsoft.com/office/powerpoint/2010/main" val="181236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576064"/>
          </a:xfrm>
        </p:spPr>
        <p:txBody>
          <a:bodyPr>
            <a:normAutofit fontScale="90000"/>
          </a:bodyPr>
          <a:lstStyle/>
          <a:p>
            <a:pPr algn="ctr"/>
            <a:r>
              <a:rPr lang="en-US" dirty="0" smtClean="0"/>
              <a:t>Wing in closed loop flow</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1255" y="1196752"/>
            <a:ext cx="6475028" cy="180020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140968"/>
            <a:ext cx="6524521" cy="2232248"/>
          </a:xfrm>
          <a:prstGeom prst="rect">
            <a:avLst/>
          </a:prstGeom>
        </p:spPr>
      </p:pic>
      <p:sp>
        <p:nvSpPr>
          <p:cNvPr id="3" name="Прямоугольник 2"/>
          <p:cNvSpPr/>
          <p:nvPr/>
        </p:nvSpPr>
        <p:spPr>
          <a:xfrm>
            <a:off x="1165920" y="5386492"/>
            <a:ext cx="8136904" cy="369332"/>
          </a:xfrm>
          <a:prstGeom prst="rect">
            <a:avLst/>
          </a:prstGeom>
        </p:spPr>
        <p:txBody>
          <a:bodyPr wrap="square">
            <a:spAutoFit/>
          </a:bodyPr>
          <a:lstStyle/>
          <a:p>
            <a:r>
              <a:rPr lang="en-US" dirty="0"/>
              <a:t>It is scheme of </a:t>
            </a:r>
            <a:r>
              <a:rPr lang="en-US" dirty="0" smtClean="0"/>
              <a:t>experiment by </a:t>
            </a:r>
            <a:r>
              <a:rPr lang="en-US" dirty="0"/>
              <a:t>Alexander </a:t>
            </a:r>
            <a:r>
              <a:rPr lang="en-US" dirty="0" smtClean="0"/>
              <a:t>Frolov, 1996.</a:t>
            </a:r>
            <a:endParaRPr lang="en-US" dirty="0"/>
          </a:p>
        </p:txBody>
      </p:sp>
    </p:spTree>
    <p:extLst>
      <p:ext uri="{BB962C8B-B14F-4D97-AF65-F5344CB8AC3E}">
        <p14:creationId xmlns:p14="http://schemas.microsoft.com/office/powerpoint/2010/main" val="38432269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normAutofit/>
          </a:bodyPr>
          <a:lstStyle/>
          <a:p>
            <a:pPr algn="ctr"/>
            <a:r>
              <a:rPr lang="en-US" dirty="0" smtClean="0"/>
              <a:t>Why gradient work?</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628800"/>
            <a:ext cx="6026584" cy="2965209"/>
          </a:xfrm>
        </p:spPr>
      </p:pic>
      <p:sp>
        <p:nvSpPr>
          <p:cNvPr id="3" name="Прямоугольник 2"/>
          <p:cNvSpPr/>
          <p:nvPr/>
        </p:nvSpPr>
        <p:spPr>
          <a:xfrm>
            <a:off x="486183" y="4797152"/>
            <a:ext cx="8208911" cy="923330"/>
          </a:xfrm>
          <a:prstGeom prst="rect">
            <a:avLst/>
          </a:prstGeom>
        </p:spPr>
        <p:txBody>
          <a:bodyPr wrap="square">
            <a:spAutoFit/>
          </a:bodyPr>
          <a:lstStyle/>
          <a:p>
            <a:pPr algn="just"/>
            <a:r>
              <a:rPr lang="en-US" dirty="0" smtClean="0"/>
              <a:t>Example: some body is attracted to charged body since here is gradient of potential. It </a:t>
            </a:r>
            <a:r>
              <a:rPr lang="en-US" b="1" i="1" dirty="0" smtClean="0"/>
              <a:t>try to relocate in area of max potential</a:t>
            </a:r>
            <a:r>
              <a:rPr lang="en-US" dirty="0" smtClean="0"/>
              <a:t>. So, any gradient works by this way in two different dielectrics.</a:t>
            </a:r>
            <a:endParaRPr lang="ru-RU" dirty="0"/>
          </a:p>
        </p:txBody>
      </p:sp>
    </p:spTree>
    <p:extLst>
      <p:ext uri="{BB962C8B-B14F-4D97-AF65-F5344CB8AC3E}">
        <p14:creationId xmlns:p14="http://schemas.microsoft.com/office/powerpoint/2010/main" val="19214453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How to increase this effect</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412776"/>
            <a:ext cx="6796546" cy="2361968"/>
          </a:xfrm>
        </p:spPr>
      </p:pic>
      <p:sp>
        <p:nvSpPr>
          <p:cNvPr id="3" name="Прямоугольник 2"/>
          <p:cNvSpPr/>
          <p:nvPr/>
        </p:nvSpPr>
        <p:spPr>
          <a:xfrm>
            <a:off x="827585" y="3861048"/>
            <a:ext cx="7632848" cy="2031325"/>
          </a:xfrm>
          <a:prstGeom prst="rect">
            <a:avLst/>
          </a:prstGeom>
        </p:spPr>
        <p:txBody>
          <a:bodyPr wrap="square">
            <a:spAutoFit/>
          </a:bodyPr>
          <a:lstStyle/>
          <a:p>
            <a:r>
              <a:rPr lang="en-US" dirty="0" smtClean="0"/>
              <a:t>It was proposed to </a:t>
            </a:r>
            <a:r>
              <a:rPr lang="en-US" b="1" i="1" dirty="0" smtClean="0"/>
              <a:t>create many-layers dielectric </a:t>
            </a:r>
            <a:r>
              <a:rPr lang="en-US" dirty="0" smtClean="0"/>
              <a:t>to get powerful effect. More layers – more effect. Calculation give estimations about 1000 kg per </a:t>
            </a:r>
            <a:r>
              <a:rPr lang="en-US" dirty="0" err="1" smtClean="0"/>
              <a:t>sq.m</a:t>
            </a:r>
            <a:r>
              <a:rPr lang="en-US" dirty="0" smtClean="0"/>
              <a:t>. for 100 layers and 10kV potential on surface of this device. Frolov’s report of 1998 (published by Russian Academy of Sciences in 1999 in Proceedings of the conference). Patent claim </a:t>
            </a:r>
            <a:r>
              <a:rPr lang="ru-RU" dirty="0" smtClean="0"/>
              <a:t>№ </a:t>
            </a:r>
            <a:r>
              <a:rPr lang="ru-RU" dirty="0"/>
              <a:t>2004105178 </a:t>
            </a:r>
            <a:r>
              <a:rPr lang="ru-RU" dirty="0" smtClean="0"/>
              <a:t>20.02.2004</a:t>
            </a:r>
            <a:endParaRPr lang="ru-RU" dirty="0"/>
          </a:p>
        </p:txBody>
      </p:sp>
    </p:spTree>
    <p:extLst>
      <p:ext uri="{BB962C8B-B14F-4D97-AF65-F5344CB8AC3E}">
        <p14:creationId xmlns:p14="http://schemas.microsoft.com/office/powerpoint/2010/main" val="2644183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92696"/>
            <a:ext cx="8183880" cy="576064"/>
          </a:xfrm>
        </p:spPr>
        <p:txBody>
          <a:bodyPr>
            <a:normAutofit fontScale="90000"/>
          </a:bodyPr>
          <a:lstStyle/>
          <a:p>
            <a:pPr algn="ctr"/>
            <a:r>
              <a:rPr lang="en-US" dirty="0" smtClean="0"/>
              <a:t>Active Force Material</a:t>
            </a:r>
            <a:endParaRPr lang="ru-RU" dirty="0"/>
          </a:p>
        </p:txBody>
      </p:sp>
      <p:sp>
        <p:nvSpPr>
          <p:cNvPr id="3" name="Объект 2"/>
          <p:cNvSpPr>
            <a:spLocks noGrp="1"/>
          </p:cNvSpPr>
          <p:nvPr>
            <p:ph idx="1"/>
          </p:nvPr>
        </p:nvSpPr>
        <p:spPr>
          <a:xfrm>
            <a:off x="611560" y="1628800"/>
            <a:ext cx="8183880" cy="3960440"/>
          </a:xfrm>
        </p:spPr>
        <p:txBody>
          <a:bodyPr>
            <a:normAutofit/>
          </a:bodyPr>
          <a:lstStyle/>
          <a:p>
            <a:r>
              <a:rPr lang="en-US" sz="2200" dirty="0"/>
              <a:t>It </a:t>
            </a:r>
            <a:r>
              <a:rPr lang="en-US" sz="2200" dirty="0" smtClean="0"/>
              <a:t>is my mainstream project for 2021. </a:t>
            </a:r>
          </a:p>
          <a:p>
            <a:r>
              <a:rPr lang="en-US" sz="2200" dirty="0" smtClean="0"/>
              <a:t>Alexander V. Frolov and his partners started it in 2003. </a:t>
            </a:r>
          </a:p>
          <a:p>
            <a:r>
              <a:rPr lang="en-US" sz="2200" dirty="0" smtClean="0"/>
              <a:t>Several experiments were made to confirm the effect.</a:t>
            </a:r>
          </a:p>
          <a:p>
            <a:r>
              <a:rPr lang="en-US" sz="2200" dirty="0" smtClean="0"/>
              <a:t>Weak but real results were measured for this concept.</a:t>
            </a:r>
          </a:p>
          <a:p>
            <a:r>
              <a:rPr lang="en-US" sz="2200" dirty="0" smtClean="0"/>
              <a:t>This technology is not reactive but </a:t>
            </a:r>
            <a:r>
              <a:rPr lang="en-US" sz="2200" b="1" i="1" dirty="0" smtClean="0"/>
              <a:t>it is active propulsion method, i.e. the propulsion force is created here by means of gradient of pressure of environmental air or gas.</a:t>
            </a:r>
          </a:p>
          <a:p>
            <a:r>
              <a:rPr lang="en-US" sz="2200" dirty="0" smtClean="0"/>
              <a:t>It works due to cooling of the environmental air.</a:t>
            </a:r>
          </a:p>
          <a:p>
            <a:endParaRPr lang="ru-RU" sz="2200" dirty="0"/>
          </a:p>
        </p:txBody>
      </p:sp>
    </p:spTree>
    <p:extLst>
      <p:ext uri="{BB962C8B-B14F-4D97-AF65-F5344CB8AC3E}">
        <p14:creationId xmlns:p14="http://schemas.microsoft.com/office/powerpoint/2010/main" val="4125941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New application of nanotechnologies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628800"/>
            <a:ext cx="3478469" cy="259228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692" y="1628800"/>
            <a:ext cx="3273091" cy="2592288"/>
          </a:xfrm>
          <a:prstGeom prst="rect">
            <a:avLst/>
          </a:prstGeom>
        </p:spPr>
      </p:pic>
      <p:sp>
        <p:nvSpPr>
          <p:cNvPr id="3" name="Прямоугольник 2"/>
          <p:cNvSpPr/>
          <p:nvPr/>
        </p:nvSpPr>
        <p:spPr>
          <a:xfrm>
            <a:off x="755576" y="4228201"/>
            <a:ext cx="7920880" cy="1754326"/>
          </a:xfrm>
          <a:prstGeom prst="rect">
            <a:avLst/>
          </a:prstGeom>
        </p:spPr>
        <p:txBody>
          <a:bodyPr wrap="square">
            <a:spAutoFit/>
          </a:bodyPr>
          <a:lstStyle/>
          <a:p>
            <a:r>
              <a:rPr lang="en-US" dirty="0" smtClean="0"/>
              <a:t>It was started in 2003 after publication by Michael P. </a:t>
            </a:r>
            <a:r>
              <a:rPr lang="en-US" dirty="0" err="1" smtClean="0"/>
              <a:t>Beshok</a:t>
            </a:r>
            <a:r>
              <a:rPr lang="en-US" dirty="0" smtClean="0"/>
              <a:t> about “energy from air”. He proposed to use small relief (50-100 nm) to get gradient of air pressure and propulsion force. It works in scale of “free path”. Here is no statistical collisions of molecules with the surface. We can consider trajectory of every single molecule in sizes of “free path” so we can design some special relief.</a:t>
            </a:r>
            <a:endParaRPr lang="ru-RU" dirty="0"/>
          </a:p>
        </p:txBody>
      </p:sp>
    </p:spTree>
    <p:extLst>
      <p:ext uri="{BB962C8B-B14F-4D97-AF65-F5344CB8AC3E}">
        <p14:creationId xmlns:p14="http://schemas.microsoft.com/office/powerpoint/2010/main" val="1317756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Estimations on the force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340768"/>
            <a:ext cx="6491064" cy="2991450"/>
          </a:xfrm>
        </p:spPr>
      </p:pic>
      <p:sp>
        <p:nvSpPr>
          <p:cNvPr id="3" name="Прямоугольник 2"/>
          <p:cNvSpPr/>
          <p:nvPr/>
        </p:nvSpPr>
        <p:spPr>
          <a:xfrm>
            <a:off x="932223" y="4437112"/>
            <a:ext cx="7704856" cy="1477328"/>
          </a:xfrm>
          <a:prstGeom prst="rect">
            <a:avLst/>
          </a:prstGeom>
        </p:spPr>
        <p:txBody>
          <a:bodyPr wrap="square">
            <a:spAutoFit/>
          </a:bodyPr>
          <a:lstStyle/>
          <a:p>
            <a:r>
              <a:rPr lang="en-US" dirty="0" smtClean="0"/>
              <a:t>It is names “Active Force Materials”. It works due to cooling of environmental air of gas, if we can </a:t>
            </a:r>
            <a:r>
              <a:rPr lang="en-US" b="1" dirty="0" smtClean="0"/>
              <a:t>take off part of kinetic energy of the gas molecules. </a:t>
            </a:r>
            <a:r>
              <a:rPr lang="en-US" dirty="0" smtClean="0"/>
              <a:t>So, this technology produce cold and propulsion force</a:t>
            </a:r>
            <a:r>
              <a:rPr lang="en-US" dirty="0"/>
              <a:t> </a:t>
            </a:r>
            <a:r>
              <a:rPr lang="en-US" dirty="0" smtClean="0"/>
              <a:t>of great value (up to 1000kg force for 1 </a:t>
            </a:r>
            <a:r>
              <a:rPr lang="en-US" dirty="0" err="1" smtClean="0"/>
              <a:t>sq.m</a:t>
            </a:r>
            <a:r>
              <a:rPr lang="en-US" dirty="0" smtClean="0"/>
              <a:t>. in the case of 10% air pressure gradient). </a:t>
            </a:r>
            <a:endParaRPr lang="ru-RU" dirty="0"/>
          </a:p>
        </p:txBody>
      </p:sp>
    </p:spTree>
    <p:extLst>
      <p:ext uri="{BB962C8B-B14F-4D97-AF65-F5344CB8AC3E}">
        <p14:creationId xmlns:p14="http://schemas.microsoft.com/office/powerpoint/2010/main" val="3638963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Frolov’s idea on nanotubes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650" y="1412776"/>
            <a:ext cx="7834697" cy="3384376"/>
          </a:xfrm>
        </p:spPr>
      </p:pic>
      <p:sp>
        <p:nvSpPr>
          <p:cNvPr id="3" name="Прямоугольник 2"/>
          <p:cNvSpPr/>
          <p:nvPr/>
        </p:nvSpPr>
        <p:spPr>
          <a:xfrm>
            <a:off x="680873" y="4941168"/>
            <a:ext cx="7866991" cy="923330"/>
          </a:xfrm>
          <a:prstGeom prst="rect">
            <a:avLst/>
          </a:prstGeom>
        </p:spPr>
        <p:txBody>
          <a:bodyPr wrap="square">
            <a:spAutoFit/>
          </a:bodyPr>
          <a:lstStyle/>
          <a:p>
            <a:r>
              <a:rPr lang="en-US" dirty="0" smtClean="0"/>
              <a:t>It is planned to get different air pressure on the plate from upper side and from bottom side. Theoretically, the gas molecules will loss part of their kinetic energy in the nanotubes. </a:t>
            </a:r>
            <a:endParaRPr lang="ru-RU" dirty="0"/>
          </a:p>
        </p:txBody>
      </p:sp>
    </p:spTree>
    <p:extLst>
      <p:ext uri="{BB962C8B-B14F-4D97-AF65-F5344CB8AC3E}">
        <p14:creationId xmlns:p14="http://schemas.microsoft.com/office/powerpoint/2010/main" val="812100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Simple nanorelief to get gradient of air pressure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1628800"/>
            <a:ext cx="4685556" cy="2924742"/>
          </a:xfrm>
        </p:spPr>
      </p:pic>
      <p:sp>
        <p:nvSpPr>
          <p:cNvPr id="3" name="Прямоугольник 2"/>
          <p:cNvSpPr/>
          <p:nvPr/>
        </p:nvSpPr>
        <p:spPr>
          <a:xfrm>
            <a:off x="395536" y="4653136"/>
            <a:ext cx="8352928" cy="1323439"/>
          </a:xfrm>
          <a:prstGeom prst="rect">
            <a:avLst/>
          </a:prstGeom>
        </p:spPr>
        <p:txBody>
          <a:bodyPr wrap="square">
            <a:spAutoFit/>
          </a:bodyPr>
          <a:lstStyle/>
          <a:p>
            <a:pPr algn="just"/>
            <a:r>
              <a:rPr lang="en-US" sz="2000" dirty="0" smtClean="0"/>
              <a:t>Simple relief can be produced by technology of microelectronics. Modern chip transistors have size about 100 – 7 nanometers, so this technology can provide special relief for Active Force Materials. </a:t>
            </a:r>
            <a:endParaRPr lang="en-US" sz="2000" dirty="0"/>
          </a:p>
        </p:txBody>
      </p:sp>
    </p:spTree>
    <p:extLst>
      <p:ext uri="{BB962C8B-B14F-4D97-AF65-F5344CB8AC3E}">
        <p14:creationId xmlns:p14="http://schemas.microsoft.com/office/powerpoint/2010/main" val="1130152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183880" cy="648072"/>
          </a:xfrm>
        </p:spPr>
        <p:txBody>
          <a:bodyPr/>
          <a:lstStyle/>
          <a:p>
            <a:pPr algn="ctr"/>
            <a:r>
              <a:rPr lang="en-US" dirty="0" smtClean="0"/>
              <a:t>Experiments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412776"/>
            <a:ext cx="4169331" cy="1800200"/>
          </a:xfrm>
        </p:spPr>
      </p:pic>
      <p:sp>
        <p:nvSpPr>
          <p:cNvPr id="5" name="Прямоугольник 4"/>
          <p:cNvSpPr/>
          <p:nvPr/>
        </p:nvSpPr>
        <p:spPr>
          <a:xfrm>
            <a:off x="1043608" y="3429000"/>
            <a:ext cx="3528392" cy="2308324"/>
          </a:xfrm>
          <a:prstGeom prst="rect">
            <a:avLst/>
          </a:prstGeom>
        </p:spPr>
        <p:txBody>
          <a:bodyPr wrap="square">
            <a:spAutoFit/>
          </a:bodyPr>
          <a:lstStyle/>
          <a:p>
            <a:r>
              <a:rPr lang="en-US" dirty="0" smtClean="0"/>
              <a:t>In 2011-2012 Alexander V. Frolov made some experiments to confirm the effect with TiO2 open end nanotubes and also testes one-side aerogel device. It was measured some small weight changes. </a:t>
            </a: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412776"/>
            <a:ext cx="2256268" cy="1767706"/>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972" y="3429000"/>
            <a:ext cx="3802430" cy="1676151"/>
          </a:xfrm>
          <a:prstGeom prst="rect">
            <a:avLst/>
          </a:prstGeom>
        </p:spPr>
      </p:pic>
      <p:sp>
        <p:nvSpPr>
          <p:cNvPr id="3" name="Прямоугольник 2"/>
          <p:cNvSpPr/>
          <p:nvPr/>
        </p:nvSpPr>
        <p:spPr>
          <a:xfrm>
            <a:off x="4366751" y="5301208"/>
            <a:ext cx="4495461" cy="646331"/>
          </a:xfrm>
          <a:prstGeom prst="rect">
            <a:avLst/>
          </a:prstGeom>
        </p:spPr>
        <p:txBody>
          <a:bodyPr wrap="none">
            <a:spAutoFit/>
          </a:bodyPr>
          <a:lstStyle/>
          <a:p>
            <a:r>
              <a:rPr lang="en-US" dirty="0" smtClean="0"/>
              <a:t>Problem is water absorption from air.</a:t>
            </a:r>
          </a:p>
          <a:p>
            <a:r>
              <a:rPr lang="en-US" dirty="0" smtClean="0"/>
              <a:t>Depend on humidity.</a:t>
            </a:r>
            <a:endParaRPr lang="en-US" dirty="0"/>
          </a:p>
        </p:txBody>
      </p:sp>
    </p:spTree>
    <p:extLst>
      <p:ext uri="{BB962C8B-B14F-4D97-AF65-F5344CB8AC3E}">
        <p14:creationId xmlns:p14="http://schemas.microsoft.com/office/powerpoint/2010/main" val="3203396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Gradient of pressure due to elastic-</a:t>
            </a:r>
            <a:r>
              <a:rPr lang="en-US" dirty="0" err="1" smtClean="0"/>
              <a:t>nonelastic</a:t>
            </a:r>
            <a:r>
              <a:rPr lang="en-US" dirty="0" smtClean="0"/>
              <a:t> properties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556792"/>
            <a:ext cx="4494595" cy="2930105"/>
          </a:xfrm>
        </p:spPr>
      </p:pic>
      <p:sp>
        <p:nvSpPr>
          <p:cNvPr id="3" name="Прямоугольник 2"/>
          <p:cNvSpPr/>
          <p:nvPr/>
        </p:nvSpPr>
        <p:spPr>
          <a:xfrm>
            <a:off x="611560" y="4653136"/>
            <a:ext cx="7679121" cy="1200329"/>
          </a:xfrm>
          <a:prstGeom prst="rect">
            <a:avLst/>
          </a:prstGeom>
        </p:spPr>
        <p:txBody>
          <a:bodyPr wrap="square">
            <a:spAutoFit/>
          </a:bodyPr>
          <a:lstStyle/>
          <a:p>
            <a:r>
              <a:rPr lang="en-US" dirty="0" smtClean="0"/>
              <a:t>In this version we hope to get deformation of nanostructures in process of interaction with gas molecules. It is possible to use nanowires or nanohairs on one side of the plate to get gradient of air pressure. It is nanotech version of 1935 idea (next slide).</a:t>
            </a:r>
            <a:endParaRPr lang="ru-RU" dirty="0"/>
          </a:p>
        </p:txBody>
      </p:sp>
    </p:spTree>
    <p:extLst>
      <p:ext uri="{BB962C8B-B14F-4D97-AF65-F5344CB8AC3E}">
        <p14:creationId xmlns:p14="http://schemas.microsoft.com/office/powerpoint/2010/main" val="2106822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a:t>Experiment on elastic and inelastic </a:t>
            </a:r>
            <a:r>
              <a:rPr lang="en-US" dirty="0" smtClean="0"/>
              <a:t>interaction</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556792"/>
            <a:ext cx="2956560" cy="243078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134838"/>
            <a:ext cx="6813560" cy="1684251"/>
          </a:xfrm>
          <a:prstGeom prst="rect">
            <a:avLst/>
          </a:prstGeom>
        </p:spPr>
      </p:pic>
      <p:sp>
        <p:nvSpPr>
          <p:cNvPr id="3" name="Прямоугольник 2"/>
          <p:cNvSpPr/>
          <p:nvPr/>
        </p:nvSpPr>
        <p:spPr>
          <a:xfrm>
            <a:off x="3923928" y="1556792"/>
            <a:ext cx="4572000" cy="2308324"/>
          </a:xfrm>
          <a:prstGeom prst="rect">
            <a:avLst/>
          </a:prstGeom>
        </p:spPr>
        <p:txBody>
          <a:bodyPr>
            <a:spAutoFit/>
          </a:bodyPr>
          <a:lstStyle/>
          <a:p>
            <a:r>
              <a:rPr lang="en-US" dirty="0"/>
              <a:t>The idea of the experiment was published by the author Harry W. Bull, </a:t>
            </a:r>
            <a:r>
              <a:rPr lang="en-US" dirty="0" smtClean="0"/>
              <a:t>in 1935.</a:t>
            </a:r>
          </a:p>
          <a:p>
            <a:endParaRPr lang="en-US" dirty="0"/>
          </a:p>
          <a:p>
            <a:r>
              <a:rPr lang="en-US" dirty="0" smtClean="0"/>
              <a:t>Alexander Frolov reproduced it in 1996 for the conference New Ideas in Natural Sciences, St.-Petersburg (photo below).</a:t>
            </a:r>
            <a:endParaRPr lang="ru-RU" dirty="0"/>
          </a:p>
        </p:txBody>
      </p:sp>
    </p:spTree>
    <p:extLst>
      <p:ext uri="{BB962C8B-B14F-4D97-AF65-F5344CB8AC3E}">
        <p14:creationId xmlns:p14="http://schemas.microsoft.com/office/powerpoint/2010/main" val="2742992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Propulsion by Magnus Force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556792"/>
            <a:ext cx="3854311" cy="3353353"/>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556792"/>
            <a:ext cx="3888432" cy="3370310"/>
          </a:xfrm>
          <a:prstGeom prst="rect">
            <a:avLst/>
          </a:prstGeom>
        </p:spPr>
      </p:pic>
      <p:sp>
        <p:nvSpPr>
          <p:cNvPr id="3" name="Прямоугольник 2"/>
          <p:cNvSpPr/>
          <p:nvPr/>
        </p:nvSpPr>
        <p:spPr>
          <a:xfrm>
            <a:off x="545132" y="5013176"/>
            <a:ext cx="8131324" cy="923330"/>
          </a:xfrm>
          <a:prstGeom prst="rect">
            <a:avLst/>
          </a:prstGeom>
        </p:spPr>
        <p:txBody>
          <a:bodyPr wrap="square">
            <a:spAutoFit/>
          </a:bodyPr>
          <a:lstStyle/>
          <a:p>
            <a:r>
              <a:rPr lang="en-US" dirty="0" smtClean="0"/>
              <a:t>Difference in relative speed lead to gradient of pressure. It is not reactive drive, it is the </a:t>
            </a:r>
            <a:r>
              <a:rPr lang="en-US" b="1" i="1" dirty="0" smtClean="0"/>
              <a:t>active</a:t>
            </a:r>
            <a:r>
              <a:rPr lang="en-US" dirty="0" smtClean="0"/>
              <a:t> </a:t>
            </a:r>
            <a:r>
              <a:rPr lang="en-US" b="1" i="1" dirty="0" smtClean="0"/>
              <a:t>drive</a:t>
            </a:r>
            <a:r>
              <a:rPr lang="en-US" dirty="0" smtClean="0"/>
              <a:t>. Here is no expenses of some propellant. Idea was offered by Alexander Frolov in 1996.</a:t>
            </a:r>
            <a:endParaRPr lang="en-US" dirty="0"/>
          </a:p>
        </p:txBody>
      </p:sp>
    </p:spTree>
    <p:extLst>
      <p:ext uri="{BB962C8B-B14F-4D97-AF65-F5344CB8AC3E}">
        <p14:creationId xmlns:p14="http://schemas.microsoft.com/office/powerpoint/2010/main" val="48841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normAutofit fontScale="90000"/>
          </a:bodyPr>
          <a:lstStyle/>
          <a:p>
            <a:pPr algn="ctr"/>
            <a:r>
              <a:rPr lang="en-US" dirty="0" smtClean="0"/>
              <a:t>Closed box with high pressure gas</a:t>
            </a:r>
            <a:endParaRPr lang="ru-RU" dirty="0"/>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481" y="1366837"/>
            <a:ext cx="7839075" cy="2514600"/>
          </a:xfrm>
        </p:spPr>
      </p:pic>
      <p:sp>
        <p:nvSpPr>
          <p:cNvPr id="3" name="Прямоугольник 2"/>
          <p:cNvSpPr/>
          <p:nvPr/>
        </p:nvSpPr>
        <p:spPr>
          <a:xfrm>
            <a:off x="700329" y="4221088"/>
            <a:ext cx="7688095" cy="1754326"/>
          </a:xfrm>
          <a:prstGeom prst="rect">
            <a:avLst/>
          </a:prstGeom>
        </p:spPr>
        <p:txBody>
          <a:bodyPr wrap="square">
            <a:spAutoFit/>
          </a:bodyPr>
          <a:lstStyle/>
          <a:p>
            <a:r>
              <a:rPr lang="en-US" dirty="0" smtClean="0"/>
              <a:t>It is possible to use Active Force Materials in closed box, so this propulsion technology can be used for aerospace. </a:t>
            </a:r>
            <a:r>
              <a:rPr lang="en-US" b="1" i="1" dirty="0" smtClean="0"/>
              <a:t>Heavy gas and high pressure provide more powerful propulsion forces. </a:t>
            </a:r>
            <a:r>
              <a:rPr lang="en-US" dirty="0" smtClean="0"/>
              <a:t>Heat source and heat exchange is necessary for open space version to provide energy exchange in this closed box. Here is no problem with humidity of the gas inside of the box.</a:t>
            </a:r>
            <a:endParaRPr lang="ru-RU" b="1" i="1" dirty="0"/>
          </a:p>
        </p:txBody>
      </p:sp>
    </p:spTree>
    <p:extLst>
      <p:ext uri="{BB962C8B-B14F-4D97-AF65-F5344CB8AC3E}">
        <p14:creationId xmlns:p14="http://schemas.microsoft.com/office/powerpoint/2010/main" val="588573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4404" y="476672"/>
            <a:ext cx="8183880" cy="1051560"/>
          </a:xfrm>
        </p:spPr>
        <p:txBody>
          <a:bodyPr>
            <a:normAutofit fontScale="90000"/>
          </a:bodyPr>
          <a:lstStyle/>
          <a:p>
            <a:pPr algn="ctr"/>
            <a:r>
              <a:rPr lang="en-US" dirty="0" smtClean="0"/>
              <a:t>Software for Active Force Materials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824861"/>
            <a:ext cx="4595698" cy="3528392"/>
          </a:xfrm>
        </p:spPr>
      </p:pic>
      <p:sp>
        <p:nvSpPr>
          <p:cNvPr id="3" name="Прямоугольник 2"/>
          <p:cNvSpPr/>
          <p:nvPr/>
        </p:nvSpPr>
        <p:spPr>
          <a:xfrm>
            <a:off x="5076056" y="1641643"/>
            <a:ext cx="3606914" cy="3970318"/>
          </a:xfrm>
          <a:prstGeom prst="rect">
            <a:avLst/>
          </a:prstGeom>
        </p:spPr>
        <p:txBody>
          <a:bodyPr wrap="square">
            <a:spAutoFit/>
          </a:bodyPr>
          <a:lstStyle/>
          <a:p>
            <a:pPr algn="just"/>
            <a:r>
              <a:rPr lang="en-US" dirty="0" smtClean="0"/>
              <a:t>Alexander Frolov looking for partners to develop this project. It is useful to start this project with computer simulation software.</a:t>
            </a:r>
          </a:p>
          <a:p>
            <a:pPr algn="just"/>
            <a:endParaRPr lang="en-US" dirty="0"/>
          </a:p>
          <a:p>
            <a:pPr algn="just"/>
            <a:r>
              <a:rPr lang="en-US" dirty="0" smtClean="0"/>
              <a:t>The algorithm here show idea of calculation of total vector sum in vertical and horizontal directions for one simple relief. It is necessary to find optimal relief form by means of computer simulation.</a:t>
            </a:r>
            <a:endParaRPr lang="en-US" dirty="0"/>
          </a:p>
        </p:txBody>
      </p:sp>
    </p:spTree>
    <p:extLst>
      <p:ext uri="{BB962C8B-B14F-4D97-AF65-F5344CB8AC3E}">
        <p14:creationId xmlns:p14="http://schemas.microsoft.com/office/powerpoint/2010/main" val="3388170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lstStyle/>
          <a:p>
            <a:pPr algn="ctr"/>
            <a:r>
              <a:rPr lang="en-US" dirty="0" smtClean="0"/>
              <a:t>Gravimagnetic effects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556792"/>
            <a:ext cx="7967538" cy="2387748"/>
          </a:xfrm>
        </p:spPr>
      </p:pic>
      <p:sp>
        <p:nvSpPr>
          <p:cNvPr id="3" name="Прямоугольник 2"/>
          <p:cNvSpPr/>
          <p:nvPr/>
        </p:nvSpPr>
        <p:spPr>
          <a:xfrm>
            <a:off x="683568" y="4149080"/>
            <a:ext cx="7704856" cy="1477328"/>
          </a:xfrm>
          <a:prstGeom prst="rect">
            <a:avLst/>
          </a:prstGeom>
        </p:spPr>
        <p:txBody>
          <a:bodyPr wrap="square">
            <a:spAutoFit/>
          </a:bodyPr>
          <a:lstStyle/>
          <a:p>
            <a:r>
              <a:rPr lang="en-US" dirty="0"/>
              <a:t>William Hooper US Patent 3,610,971 All-Electric Motional Electric Field </a:t>
            </a:r>
            <a:r>
              <a:rPr lang="en-US" dirty="0" smtClean="0"/>
              <a:t>Generator. Bifilar coils have compensated E and H components but it provide distribution of Aether medium. So, in this experiments some weight changes were detected due to gravimagnetic effects.</a:t>
            </a:r>
            <a:endParaRPr lang="ru-RU" dirty="0"/>
          </a:p>
        </p:txBody>
      </p:sp>
    </p:spTree>
    <p:extLst>
      <p:ext uri="{BB962C8B-B14F-4D97-AF65-F5344CB8AC3E}">
        <p14:creationId xmlns:p14="http://schemas.microsoft.com/office/powerpoint/2010/main" val="3680606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0568" y="836712"/>
            <a:ext cx="8183880" cy="648072"/>
          </a:xfrm>
        </p:spPr>
        <p:txBody>
          <a:bodyPr>
            <a:normAutofit fontScale="90000"/>
          </a:bodyPr>
          <a:lstStyle/>
          <a:p>
            <a:pPr algn="ctr"/>
            <a:r>
              <a:rPr lang="en-US" dirty="0" smtClean="0"/>
              <a:t>Gravimagnetic effects by rotating current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556792"/>
            <a:ext cx="4992266" cy="2760766"/>
          </a:xfrm>
        </p:spPr>
      </p:pic>
      <p:sp>
        <p:nvSpPr>
          <p:cNvPr id="3" name="Прямоугольник 2"/>
          <p:cNvSpPr/>
          <p:nvPr/>
        </p:nvSpPr>
        <p:spPr>
          <a:xfrm>
            <a:off x="539552" y="4437112"/>
            <a:ext cx="7920880" cy="1477328"/>
          </a:xfrm>
          <a:prstGeom prst="rect">
            <a:avLst/>
          </a:prstGeom>
        </p:spPr>
        <p:txBody>
          <a:bodyPr wrap="square">
            <a:spAutoFit/>
          </a:bodyPr>
          <a:lstStyle/>
          <a:p>
            <a:r>
              <a:rPr lang="en-US" dirty="0" smtClean="0"/>
              <a:t>Theory was described by Prof. </a:t>
            </a:r>
            <a:r>
              <a:rPr lang="en-US" dirty="0" err="1" smtClean="0"/>
              <a:t>Kyrill</a:t>
            </a:r>
            <a:r>
              <a:rPr lang="en-US" dirty="0" smtClean="0"/>
              <a:t> P. </a:t>
            </a:r>
            <a:r>
              <a:rPr lang="en-US" dirty="0" err="1" smtClean="0"/>
              <a:t>Butusov</a:t>
            </a:r>
            <a:r>
              <a:rPr lang="en-US" dirty="0" smtClean="0"/>
              <a:t>. Device was made and tested by Alexander Frolov, in Faraday Lab ltd with St.-Petersburg University. Propulsion force was not measured. Interesting practical application to reduce activity of isotopes was tested. The effect depend on value of current in the coil.</a:t>
            </a:r>
            <a:endParaRPr lang="ru-RU" dirty="0"/>
          </a:p>
        </p:txBody>
      </p:sp>
    </p:spTree>
    <p:extLst>
      <p:ext uri="{BB962C8B-B14F-4D97-AF65-F5344CB8AC3E}">
        <p14:creationId xmlns:p14="http://schemas.microsoft.com/office/powerpoint/2010/main" val="2102655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normAutofit fontScale="90000"/>
          </a:bodyPr>
          <a:lstStyle/>
          <a:p>
            <a:pPr algn="ctr"/>
            <a:r>
              <a:rPr lang="en-US" dirty="0" smtClean="0"/>
              <a:t>Experiments on gravity with HTSC</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340768"/>
            <a:ext cx="6224525" cy="3163283"/>
          </a:xfrm>
        </p:spPr>
      </p:pic>
      <p:sp>
        <p:nvSpPr>
          <p:cNvPr id="3" name="Прямоугольник 2"/>
          <p:cNvSpPr/>
          <p:nvPr/>
        </p:nvSpPr>
        <p:spPr>
          <a:xfrm>
            <a:off x="395536" y="4509120"/>
            <a:ext cx="8280920" cy="1477328"/>
          </a:xfrm>
          <a:prstGeom prst="rect">
            <a:avLst/>
          </a:prstGeom>
        </p:spPr>
        <p:txBody>
          <a:bodyPr wrap="square">
            <a:spAutoFit/>
          </a:bodyPr>
          <a:lstStyle/>
          <a:p>
            <a:pPr algn="just"/>
            <a:r>
              <a:rPr lang="en-US" dirty="0" smtClean="0"/>
              <a:t>Experiments on antigravity were made in St.-Petersburg University by Contract with Faraday Lab Ltd. Gravity Force was detected by deviation of laser beam when HTSC phase was changed. Alexander Frolov described the reason of this effect as </a:t>
            </a:r>
            <a:r>
              <a:rPr lang="en-US" b="1" i="1" dirty="0" smtClean="0"/>
              <a:t>release of part of Aether </a:t>
            </a:r>
            <a:r>
              <a:rPr lang="en-US" dirty="0" smtClean="0"/>
              <a:t>in moment of change of HTSC phase of the disk.</a:t>
            </a:r>
            <a:endParaRPr lang="ru-RU" dirty="0"/>
          </a:p>
        </p:txBody>
      </p:sp>
    </p:spTree>
    <p:extLst>
      <p:ext uri="{BB962C8B-B14F-4D97-AF65-F5344CB8AC3E}">
        <p14:creationId xmlns:p14="http://schemas.microsoft.com/office/powerpoint/2010/main" val="1671547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Experimental setup to detect weight changes</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1360" y="1700809"/>
            <a:ext cx="7318631" cy="3096344"/>
          </a:xfrm>
        </p:spPr>
      </p:pic>
      <p:sp>
        <p:nvSpPr>
          <p:cNvPr id="3" name="Прямоугольник 2"/>
          <p:cNvSpPr/>
          <p:nvPr/>
        </p:nvSpPr>
        <p:spPr>
          <a:xfrm>
            <a:off x="408712" y="4797152"/>
            <a:ext cx="8424936" cy="1200329"/>
          </a:xfrm>
          <a:prstGeom prst="rect">
            <a:avLst/>
          </a:prstGeom>
        </p:spPr>
        <p:txBody>
          <a:bodyPr wrap="square">
            <a:spAutoFit/>
          </a:bodyPr>
          <a:lstStyle/>
          <a:p>
            <a:r>
              <a:rPr lang="en-US" dirty="0" smtClean="0"/>
              <a:t>One more experiment by Alexander Frolov. Weight changes about 0.01 – 0.04% were detected for this experiment. Conclusion: changes in phase state of HTSC disk by means of electric discharge provide gravity effects due to Aether wave.</a:t>
            </a:r>
            <a:endParaRPr lang="ru-RU" dirty="0"/>
          </a:p>
        </p:txBody>
      </p:sp>
    </p:spTree>
    <p:extLst>
      <p:ext uri="{BB962C8B-B14F-4D97-AF65-F5344CB8AC3E}">
        <p14:creationId xmlns:p14="http://schemas.microsoft.com/office/powerpoint/2010/main" val="41224177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183880" cy="648072"/>
          </a:xfrm>
        </p:spPr>
        <p:txBody>
          <a:bodyPr/>
          <a:lstStyle/>
          <a:p>
            <a:pPr algn="ctr"/>
            <a:r>
              <a:rPr lang="en-US" dirty="0" smtClean="0"/>
              <a:t>Resonant frequency of gravity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4806" y="1340768"/>
            <a:ext cx="4735584" cy="2808312"/>
          </a:xfrm>
        </p:spPr>
      </p:pic>
      <p:sp>
        <p:nvSpPr>
          <p:cNvPr id="5" name="Прямоугольник 4"/>
          <p:cNvSpPr/>
          <p:nvPr/>
        </p:nvSpPr>
        <p:spPr>
          <a:xfrm>
            <a:off x="539552" y="4757088"/>
            <a:ext cx="8136904" cy="923330"/>
          </a:xfrm>
          <a:prstGeom prst="rect">
            <a:avLst/>
          </a:prstGeom>
        </p:spPr>
        <p:txBody>
          <a:bodyPr wrap="square">
            <a:spAutoFit/>
          </a:bodyPr>
          <a:lstStyle/>
          <a:p>
            <a:r>
              <a:rPr lang="en-US" dirty="0" smtClean="0"/>
              <a:t>It correspond </a:t>
            </a:r>
            <a:r>
              <a:rPr lang="en-US" dirty="0"/>
              <a:t>to theory </a:t>
            </a:r>
            <a:r>
              <a:rPr lang="en-US" dirty="0" smtClean="0"/>
              <a:t>about </a:t>
            </a:r>
            <a:r>
              <a:rPr lang="en-US" dirty="0" err="1" smtClean="0"/>
              <a:t>oscilaltions</a:t>
            </a:r>
            <a:r>
              <a:rPr lang="en-US" dirty="0" smtClean="0"/>
              <a:t> of the gravity field by </a:t>
            </a:r>
            <a:r>
              <a:rPr lang="en-US" dirty="0"/>
              <a:t>David </a:t>
            </a:r>
            <a:r>
              <a:rPr lang="en-US" dirty="0" err="1"/>
              <a:t>Noever</a:t>
            </a:r>
            <a:r>
              <a:rPr lang="en-US" dirty="0"/>
              <a:t> and Christopher </a:t>
            </a:r>
            <a:r>
              <a:rPr lang="en-US" dirty="0" err="1"/>
              <a:t>Bremner</a:t>
            </a:r>
            <a:r>
              <a:rPr lang="en-US" dirty="0"/>
              <a:t>, 35th AIAA/ASME/SAE/ASEE Joint Propulsion Conference, Los Angeles, CA, 20-23 June1999. </a:t>
            </a:r>
            <a:endParaRPr lang="ru-RU" dirty="0"/>
          </a:p>
        </p:txBody>
      </p:sp>
      <p:sp>
        <p:nvSpPr>
          <p:cNvPr id="3" name="Прямоугольник 2"/>
          <p:cNvSpPr/>
          <p:nvPr/>
        </p:nvSpPr>
        <p:spPr>
          <a:xfrm>
            <a:off x="5508104" y="1340768"/>
            <a:ext cx="3024336" cy="3416320"/>
          </a:xfrm>
          <a:prstGeom prst="rect">
            <a:avLst/>
          </a:prstGeom>
        </p:spPr>
        <p:txBody>
          <a:bodyPr wrap="square">
            <a:spAutoFit/>
          </a:bodyPr>
          <a:lstStyle/>
          <a:p>
            <a:pPr algn="just"/>
            <a:r>
              <a:rPr lang="en-US" dirty="0"/>
              <a:t>Experiments with rotating HTSC disk with current in the disk were made to find resonant frequency of the gravity field. External magnetic field was applied in range 1Hz – 100 </a:t>
            </a:r>
            <a:r>
              <a:rPr lang="en-US" dirty="0" err="1"/>
              <a:t>MHz.</a:t>
            </a:r>
            <a:r>
              <a:rPr lang="en-US" dirty="0"/>
              <a:t> </a:t>
            </a:r>
            <a:r>
              <a:rPr lang="en-US" b="1" i="1" dirty="0"/>
              <a:t>Maximum effect was detected for frequency about 30MHz. </a:t>
            </a:r>
            <a:endParaRPr lang="ru-RU" b="1" i="1" dirty="0"/>
          </a:p>
        </p:txBody>
      </p:sp>
    </p:spTree>
    <p:extLst>
      <p:ext uri="{BB962C8B-B14F-4D97-AF65-F5344CB8AC3E}">
        <p14:creationId xmlns:p14="http://schemas.microsoft.com/office/powerpoint/2010/main" val="1151925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1051560"/>
          </a:xfrm>
        </p:spPr>
        <p:txBody>
          <a:bodyPr>
            <a:normAutofit fontScale="90000"/>
          </a:bodyPr>
          <a:lstStyle/>
          <a:p>
            <a:pPr algn="ctr"/>
            <a:r>
              <a:rPr lang="en-US" dirty="0" smtClean="0"/>
              <a:t>Propulsion drive by means of a conical superconductor</a:t>
            </a:r>
            <a:endParaRPr lang="ru-RU" dirty="0"/>
          </a:p>
        </p:txBody>
      </p:sp>
      <p:sp>
        <p:nvSpPr>
          <p:cNvPr id="3" name="Объект 2"/>
          <p:cNvSpPr>
            <a:spLocks noGrp="1"/>
          </p:cNvSpPr>
          <p:nvPr>
            <p:ph idx="1"/>
          </p:nvPr>
        </p:nvSpPr>
        <p:spPr>
          <a:xfrm>
            <a:off x="539552" y="1628800"/>
            <a:ext cx="8183880" cy="3888432"/>
          </a:xfrm>
        </p:spPr>
        <p:txBody>
          <a:bodyPr>
            <a:normAutofit fontScale="85000" lnSpcReduction="10000"/>
          </a:bodyPr>
          <a:lstStyle/>
          <a:p>
            <a:endParaRPr lang="en-US" dirty="0" smtClean="0"/>
          </a:p>
          <a:p>
            <a:r>
              <a:rPr lang="en-US" dirty="0" smtClean="0"/>
              <a:t>There are interesting experimental results in Greece:</a:t>
            </a:r>
            <a:endParaRPr lang="en-US" dirty="0"/>
          </a:p>
          <a:p>
            <a:pPr lvl="1"/>
            <a:r>
              <a:rPr lang="en-US" dirty="0" smtClean="0"/>
              <a:t>Nassikas  </a:t>
            </a:r>
            <a:r>
              <a:rPr lang="en-US" dirty="0"/>
              <a:t>Athanassios  A.,  2015.  “Magnetic  propulsion  device  using superconductors” USA patent </a:t>
            </a:r>
            <a:r>
              <a:rPr lang="en-US" dirty="0" smtClean="0"/>
              <a:t>8,952,773.</a:t>
            </a:r>
          </a:p>
          <a:p>
            <a:pPr lvl="1"/>
            <a:r>
              <a:rPr lang="en-US" dirty="0" err="1" smtClean="0"/>
              <a:t>Nassikas</a:t>
            </a:r>
            <a:r>
              <a:rPr lang="en-US" dirty="0" smtClean="0"/>
              <a:t> </a:t>
            </a:r>
            <a:r>
              <a:rPr lang="en-US" dirty="0" err="1"/>
              <a:t>Athanassios</a:t>
            </a:r>
            <a:r>
              <a:rPr lang="en-US" dirty="0"/>
              <a:t> A., 2013 “Apparatus for generating a propulsive force using superconductors”, PCT patent application no. WO2013/110960 A1</a:t>
            </a:r>
            <a:r>
              <a:rPr lang="en-US" dirty="0" smtClean="0"/>
              <a:t>.</a:t>
            </a:r>
          </a:p>
          <a:p>
            <a:pPr lvl="1"/>
            <a:r>
              <a:rPr lang="en-US" dirty="0" err="1" smtClean="0"/>
              <a:t>Nassikas</a:t>
            </a:r>
            <a:r>
              <a:rPr lang="en-US" dirty="0" smtClean="0"/>
              <a:t> </a:t>
            </a:r>
            <a:r>
              <a:rPr lang="en-US" dirty="0" err="1"/>
              <a:t>Athanassios</a:t>
            </a:r>
            <a:r>
              <a:rPr lang="en-US" dirty="0"/>
              <a:t> A., 2016. “Mechanism creating propulsive force by means of a conical coated tape superconducting coil”, PCT patent application no. WO2016/142721 A1.  </a:t>
            </a:r>
            <a:endParaRPr lang="ru-RU" dirty="0"/>
          </a:p>
        </p:txBody>
      </p:sp>
    </p:spTree>
    <p:extLst>
      <p:ext uri="{BB962C8B-B14F-4D97-AF65-F5344CB8AC3E}">
        <p14:creationId xmlns:p14="http://schemas.microsoft.com/office/powerpoint/2010/main" val="1198451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80728"/>
            <a:ext cx="8183880" cy="576064"/>
          </a:xfrm>
        </p:spPr>
        <p:txBody>
          <a:bodyPr>
            <a:normAutofit fontScale="90000"/>
          </a:bodyPr>
          <a:lstStyle/>
          <a:p>
            <a:pPr algn="ctr"/>
            <a:r>
              <a:rPr lang="en-US" dirty="0" smtClean="0"/>
              <a:t>How to use Time Delay for propulsion</a:t>
            </a:r>
            <a:endParaRPr lang="ru-RU" dirty="0"/>
          </a:p>
        </p:txBody>
      </p:sp>
      <p:sp>
        <p:nvSpPr>
          <p:cNvPr id="3" name="Прямоугольник 2"/>
          <p:cNvSpPr/>
          <p:nvPr/>
        </p:nvSpPr>
        <p:spPr>
          <a:xfrm>
            <a:off x="575981" y="4293096"/>
            <a:ext cx="8208912" cy="1631216"/>
          </a:xfrm>
          <a:prstGeom prst="rect">
            <a:avLst/>
          </a:prstGeom>
        </p:spPr>
        <p:txBody>
          <a:bodyPr wrap="square">
            <a:spAutoFit/>
          </a:bodyPr>
          <a:lstStyle/>
          <a:p>
            <a:pPr algn="just"/>
            <a:r>
              <a:rPr lang="en-US" sz="2000" dirty="0"/>
              <a:t>When the magnetic field of the current pulse of the lower coil reaches the plane of the upper coil, a short current pulse can be created in it (stage 3</a:t>
            </a:r>
            <a:r>
              <a:rPr lang="en-US" sz="2000" dirty="0" smtClean="0"/>
              <a:t>). Other stages 1,2 and 4 have not force interaction. Important: it is interaction of EM fields, not a coils!</a:t>
            </a:r>
            <a:endParaRPr lang="ru-RU" sz="2000"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988840"/>
            <a:ext cx="7973568" cy="2133600"/>
          </a:xfrm>
        </p:spPr>
      </p:pic>
    </p:spTree>
    <p:extLst>
      <p:ext uri="{BB962C8B-B14F-4D97-AF65-F5344CB8AC3E}">
        <p14:creationId xmlns:p14="http://schemas.microsoft.com/office/powerpoint/2010/main" val="3201804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lstStyle/>
          <a:p>
            <a:pPr algn="ctr"/>
            <a:r>
              <a:rPr lang="en-US" dirty="0" smtClean="0"/>
              <a:t>Thermogravity (static version)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484784"/>
            <a:ext cx="5944689" cy="3441038"/>
          </a:xfrm>
        </p:spPr>
      </p:pic>
      <p:sp>
        <p:nvSpPr>
          <p:cNvPr id="3" name="Прямоугольник 2"/>
          <p:cNvSpPr/>
          <p:nvPr/>
        </p:nvSpPr>
        <p:spPr>
          <a:xfrm>
            <a:off x="683568" y="5013176"/>
            <a:ext cx="7920880" cy="646331"/>
          </a:xfrm>
          <a:prstGeom prst="rect">
            <a:avLst/>
          </a:prstGeom>
        </p:spPr>
        <p:txBody>
          <a:bodyPr wrap="square">
            <a:spAutoFit/>
          </a:bodyPr>
          <a:lstStyle/>
          <a:p>
            <a:r>
              <a:rPr lang="en-US" dirty="0" smtClean="0"/>
              <a:t>Experiments were made to demonstrate weight changes in the case of powerful (anisotropic) heat radiation of the body.</a:t>
            </a:r>
            <a:endParaRPr lang="ru-RU" dirty="0"/>
          </a:p>
        </p:txBody>
      </p:sp>
    </p:spTree>
    <p:extLst>
      <p:ext uri="{BB962C8B-B14F-4D97-AF65-F5344CB8AC3E}">
        <p14:creationId xmlns:p14="http://schemas.microsoft.com/office/powerpoint/2010/main" val="82154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4404" y="476672"/>
            <a:ext cx="8183880" cy="1051560"/>
          </a:xfrm>
        </p:spPr>
        <p:txBody>
          <a:bodyPr>
            <a:normAutofit fontScale="90000"/>
          </a:bodyPr>
          <a:lstStyle/>
          <a:p>
            <a:pPr algn="ctr"/>
            <a:r>
              <a:rPr lang="en-US" dirty="0" smtClean="0"/>
              <a:t>Magnus </a:t>
            </a:r>
            <a:r>
              <a:rPr lang="en-US" smtClean="0"/>
              <a:t>effect </a:t>
            </a:r>
            <a:r>
              <a:rPr lang="en-US" smtClean="0"/>
              <a:t>in </a:t>
            </a:r>
            <a:r>
              <a:rPr lang="en-US" dirty="0" err="1" smtClean="0"/>
              <a:t>Schauberger’s</a:t>
            </a:r>
            <a:r>
              <a:rPr lang="en-US" dirty="0" smtClean="0"/>
              <a:t> “</a:t>
            </a:r>
            <a:r>
              <a:rPr lang="en-US" dirty="0" err="1" smtClean="0"/>
              <a:t>repulsin</a:t>
            </a:r>
            <a:r>
              <a:rPr lang="en-US" dirty="0" smtClean="0"/>
              <a:t>”</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844825"/>
            <a:ext cx="4823498" cy="3744416"/>
          </a:xfrm>
        </p:spPr>
      </p:pic>
      <p:sp>
        <p:nvSpPr>
          <p:cNvPr id="5" name="Прямоугольник 4"/>
          <p:cNvSpPr/>
          <p:nvPr/>
        </p:nvSpPr>
        <p:spPr>
          <a:xfrm>
            <a:off x="5364088" y="1772816"/>
            <a:ext cx="3279971" cy="4247317"/>
          </a:xfrm>
          <a:prstGeom prst="rect">
            <a:avLst/>
          </a:prstGeom>
        </p:spPr>
        <p:txBody>
          <a:bodyPr wrap="square">
            <a:spAutoFit/>
          </a:bodyPr>
          <a:lstStyle/>
          <a:p>
            <a:r>
              <a:rPr lang="en-US" dirty="0" smtClean="0"/>
              <a:t>“</a:t>
            </a:r>
            <a:r>
              <a:rPr lang="en-US" dirty="0" err="1" smtClean="0"/>
              <a:t>Repulsin</a:t>
            </a:r>
            <a:r>
              <a:rPr lang="en-US" dirty="0" smtClean="0"/>
              <a:t>” device by Schauberger use air flows. Also it is possible to use water or special gel for the same principle. Note on German group of 1996.</a:t>
            </a:r>
            <a:endParaRPr lang="en-US" dirty="0"/>
          </a:p>
          <a:p>
            <a:r>
              <a:rPr lang="en-US" dirty="0" smtClean="0"/>
              <a:t>It is the same Magnus effect to create pressure gradient: water “vortex” moving to periphery and also it is rotating. Different velocity lead to gradient of pressure Up and DOWN</a:t>
            </a:r>
          </a:p>
          <a:p>
            <a:endParaRPr lang="ru-RU" dirty="0"/>
          </a:p>
        </p:txBody>
      </p:sp>
    </p:spTree>
    <p:extLst>
      <p:ext uri="{BB962C8B-B14F-4D97-AF65-F5344CB8AC3E}">
        <p14:creationId xmlns:p14="http://schemas.microsoft.com/office/powerpoint/2010/main" val="313218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61824"/>
          </a:xfrm>
        </p:spPr>
        <p:txBody>
          <a:bodyPr/>
          <a:lstStyle/>
          <a:p>
            <a:pPr algn="ctr"/>
            <a:r>
              <a:rPr lang="en-US" dirty="0" err="1" smtClean="0"/>
              <a:t>Dotto</a:t>
            </a:r>
            <a:r>
              <a:rPr lang="en-US" dirty="0" smtClean="0"/>
              <a:t> Ring </a:t>
            </a:r>
            <a:r>
              <a:rPr lang="en-US" smtClean="0"/>
              <a:t>(dynamics)</a:t>
            </a:r>
            <a:endParaRPr lang="ru-RU" dirty="0"/>
          </a:p>
        </p:txBody>
      </p:sp>
      <p:sp>
        <p:nvSpPr>
          <p:cNvPr id="3" name="Объект 2"/>
          <p:cNvSpPr>
            <a:spLocks noGrp="1"/>
          </p:cNvSpPr>
          <p:nvPr>
            <p:ph idx="1"/>
          </p:nvPr>
        </p:nvSpPr>
        <p:spPr>
          <a:xfrm>
            <a:off x="467544" y="1268760"/>
            <a:ext cx="8208912" cy="2016224"/>
          </a:xfrm>
        </p:spPr>
        <p:txBody>
          <a:bodyPr>
            <a:normAutofit fontScale="85000" lnSpcReduction="10000"/>
          </a:bodyPr>
          <a:lstStyle/>
          <a:p>
            <a:pPr marL="0" indent="0">
              <a:buNone/>
            </a:pPr>
            <a:r>
              <a:rPr lang="en-US" dirty="0" smtClean="0"/>
              <a:t>Intense </a:t>
            </a:r>
            <a:r>
              <a:rPr lang="en-US" dirty="0"/>
              <a:t>directional heat transfer, for example, in a ring, from a heating element to a cooling element, creates a gravimagnetic effect. </a:t>
            </a:r>
            <a:r>
              <a:rPr lang="en-US" dirty="0" smtClean="0"/>
              <a:t>US </a:t>
            </a:r>
            <a:r>
              <a:rPr lang="en-US" dirty="0"/>
              <a:t>Patent # 3,839,771, Method for Constructing a Thermionic Couple, October 8, 1974, </a:t>
            </a:r>
            <a:r>
              <a:rPr lang="en-US" dirty="0" err="1"/>
              <a:t>Giani</a:t>
            </a:r>
            <a:r>
              <a:rPr lang="en-US" dirty="0"/>
              <a:t> A. </a:t>
            </a:r>
            <a:r>
              <a:rPr lang="en-US" dirty="0" err="1"/>
              <a:t>Dotto</a:t>
            </a:r>
            <a:r>
              <a:rPr lang="en-US" dirty="0"/>
              <a:t> </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302294"/>
            <a:ext cx="5353574" cy="2522357"/>
          </a:xfrm>
          <a:prstGeom prst="rect">
            <a:avLst/>
          </a:prstGeom>
        </p:spPr>
      </p:pic>
    </p:spTree>
    <p:extLst>
      <p:ext uri="{BB962C8B-B14F-4D97-AF65-F5344CB8AC3E}">
        <p14:creationId xmlns:p14="http://schemas.microsoft.com/office/powerpoint/2010/main" val="1037894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605760"/>
          </a:xfrm>
        </p:spPr>
        <p:txBody>
          <a:bodyPr>
            <a:normAutofit fontScale="90000"/>
          </a:bodyPr>
          <a:lstStyle/>
          <a:p>
            <a:pPr algn="ctr"/>
            <a:r>
              <a:rPr lang="en-US" dirty="0" smtClean="0"/>
              <a:t>Gravimagnetic by rotating plasma </a:t>
            </a:r>
            <a:endParaRPr lang="ru-RU" dirty="0"/>
          </a:p>
        </p:txBody>
      </p:sp>
      <p:sp>
        <p:nvSpPr>
          <p:cNvPr id="3" name="Объект 2"/>
          <p:cNvSpPr>
            <a:spLocks noGrp="1"/>
          </p:cNvSpPr>
          <p:nvPr>
            <p:ph idx="1"/>
          </p:nvPr>
        </p:nvSpPr>
        <p:spPr>
          <a:xfrm>
            <a:off x="539552" y="1412776"/>
            <a:ext cx="8183880" cy="4176464"/>
          </a:xfrm>
        </p:spPr>
        <p:txBody>
          <a:bodyPr>
            <a:normAutofit fontScale="77500" lnSpcReduction="20000"/>
          </a:bodyPr>
          <a:lstStyle/>
          <a:p>
            <a:pPr algn="just"/>
            <a:r>
              <a:rPr lang="en-US" dirty="0" smtClean="0"/>
              <a:t>Analogy with </a:t>
            </a:r>
            <a:r>
              <a:rPr lang="en-US" dirty="0" err="1" smtClean="0"/>
              <a:t>Dotto</a:t>
            </a:r>
            <a:r>
              <a:rPr lang="en-US" dirty="0" smtClean="0"/>
              <a:t> ring is </a:t>
            </a:r>
            <a:r>
              <a:rPr lang="en-US" b="1" i="1" dirty="0" smtClean="0"/>
              <a:t>rotation of plasma </a:t>
            </a:r>
            <a:r>
              <a:rPr lang="en-US" dirty="0" smtClean="0"/>
              <a:t>to get powerful gravimagnetic field and axial propulsion force. Plasma in toroidal shape case.</a:t>
            </a:r>
          </a:p>
          <a:p>
            <a:pPr algn="just"/>
            <a:r>
              <a:rPr lang="en-US" dirty="0" smtClean="0"/>
              <a:t>Publication by Alexander </a:t>
            </a:r>
            <a:r>
              <a:rPr lang="en-US" dirty="0"/>
              <a:t>V. Frolov, Unipolar Generator with Plasma Disk, New Energy News, USA, 1994</a:t>
            </a:r>
            <a:r>
              <a:rPr lang="en-US" dirty="0" smtClean="0"/>
              <a:t>. In solid state disk we can get proton saturation (cathode in water). It is cold fusion topic. Material of disk can be some metal with affinity to hydrogen (palladium, nickel…) The rotation of this disk will create gravimagnetic field. No needs to play with plasma.</a:t>
            </a:r>
          </a:p>
          <a:p>
            <a:pPr algn="just"/>
            <a:r>
              <a:rPr lang="en-US" dirty="0" smtClean="0"/>
              <a:t>Two direction of rotation is necessary to compensate torque on the body of the device.</a:t>
            </a:r>
          </a:p>
          <a:p>
            <a:pPr algn="just"/>
            <a:r>
              <a:rPr lang="en-US" dirty="0" smtClean="0"/>
              <a:t>One more practical application of the gravimagnetic field is deactivation of isotopes (radioactivity wastes).</a:t>
            </a:r>
          </a:p>
          <a:p>
            <a:pPr algn="just"/>
            <a:endParaRPr lang="en-US" dirty="0"/>
          </a:p>
          <a:p>
            <a:pPr algn="just"/>
            <a:endParaRPr lang="ru-RU" dirty="0"/>
          </a:p>
        </p:txBody>
      </p:sp>
    </p:spTree>
    <p:extLst>
      <p:ext uri="{BB962C8B-B14F-4D97-AF65-F5344CB8AC3E}">
        <p14:creationId xmlns:p14="http://schemas.microsoft.com/office/powerpoint/2010/main" val="511095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121296"/>
          </a:xfrm>
        </p:spPr>
        <p:txBody>
          <a:bodyPr>
            <a:normAutofit fontScale="90000"/>
          </a:bodyPr>
          <a:lstStyle/>
          <a:p>
            <a:pPr algn="ctr"/>
            <a:r>
              <a:rPr lang="en-US" dirty="0" smtClean="0"/>
              <a:t/>
            </a:r>
            <a:br>
              <a:rPr lang="en-US" dirty="0" smtClean="0"/>
            </a:br>
            <a:r>
              <a:rPr lang="en-US" dirty="0" smtClean="0"/>
              <a:t>Gravimagnetic experiment with heat flow</a:t>
            </a:r>
            <a:endParaRPr lang="ru-RU" dirty="0"/>
          </a:p>
        </p:txBody>
      </p:sp>
      <p:sp>
        <p:nvSpPr>
          <p:cNvPr id="3" name="Объект 2"/>
          <p:cNvSpPr>
            <a:spLocks noGrp="1"/>
          </p:cNvSpPr>
          <p:nvPr>
            <p:ph idx="1"/>
          </p:nvPr>
        </p:nvSpPr>
        <p:spPr>
          <a:xfrm>
            <a:off x="449987" y="1556792"/>
            <a:ext cx="4608512" cy="4608512"/>
          </a:xfrm>
        </p:spPr>
        <p:txBody>
          <a:bodyPr>
            <a:normAutofit fontScale="92500" lnSpcReduction="20000"/>
          </a:bodyPr>
          <a:lstStyle/>
          <a:p>
            <a:r>
              <a:rPr lang="en-US" sz="2400" dirty="0" smtClean="0"/>
              <a:t>Experiments with plasma are difficult to make at home. Here is another idea.</a:t>
            </a:r>
          </a:p>
          <a:p>
            <a:r>
              <a:rPr lang="en-US" sz="2400" dirty="0" smtClean="0"/>
              <a:t>Simple experiment with vertical flow of hot water (or vapor) in some pipe.</a:t>
            </a:r>
          </a:p>
          <a:p>
            <a:r>
              <a:rPr lang="en-US" sz="2400" dirty="0" smtClean="0"/>
              <a:t>Drops of water (or oil) on external surface of the pipe will move down by helical spiral instead of vertical line.</a:t>
            </a:r>
          </a:p>
          <a:p>
            <a:r>
              <a:rPr lang="en-US" sz="2400" dirty="0" smtClean="0"/>
              <a:t>There is toroidal version by analogy with magnetic field of coil with electric current to get significant weight changes.</a:t>
            </a: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300" y="1628800"/>
            <a:ext cx="3026775" cy="4190920"/>
          </a:xfrm>
          <a:prstGeom prst="rect">
            <a:avLst/>
          </a:prstGeom>
        </p:spPr>
      </p:pic>
    </p:spTree>
    <p:extLst>
      <p:ext uri="{BB962C8B-B14F-4D97-AF65-F5344CB8AC3E}">
        <p14:creationId xmlns:p14="http://schemas.microsoft.com/office/powerpoint/2010/main" val="1224906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Antigravitation by means of cavity effect</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584625"/>
            <a:ext cx="3884488" cy="2564455"/>
          </a:xfrm>
        </p:spPr>
      </p:pic>
      <p:sp>
        <p:nvSpPr>
          <p:cNvPr id="3" name="Прямоугольник 2"/>
          <p:cNvSpPr/>
          <p:nvPr/>
        </p:nvSpPr>
        <p:spPr>
          <a:xfrm>
            <a:off x="539552" y="4635138"/>
            <a:ext cx="8136904" cy="1200329"/>
          </a:xfrm>
          <a:prstGeom prst="rect">
            <a:avLst/>
          </a:prstGeom>
        </p:spPr>
        <p:txBody>
          <a:bodyPr wrap="square">
            <a:spAutoFit/>
          </a:bodyPr>
          <a:lstStyle/>
          <a:p>
            <a:r>
              <a:rPr lang="en-US" dirty="0" smtClean="0"/>
              <a:t>Victor Grebennikov discovered force effects for cavity (honeycomb) structures. </a:t>
            </a:r>
            <a:r>
              <a:rPr lang="en-US" dirty="0"/>
              <a:t>Simple experiment </a:t>
            </a:r>
            <a:r>
              <a:rPr lang="en-US" dirty="0" smtClean="0"/>
              <a:t>allow to see real repulsion forces of </a:t>
            </a:r>
            <a:r>
              <a:rPr lang="en-US" dirty="0"/>
              <a:t>two stems or bundles of </a:t>
            </a:r>
            <a:r>
              <a:rPr lang="en-US" dirty="0" smtClean="0"/>
              <a:t>grass. It is useful to find distance D for maximum of the effect. Prof. </a:t>
            </a:r>
            <a:r>
              <a:rPr lang="en-US" dirty="0" err="1" smtClean="0"/>
              <a:t>Zolotarev</a:t>
            </a:r>
            <a:r>
              <a:rPr lang="en-US" dirty="0" smtClean="0"/>
              <a:t>, St.-Petersburg, Russia.</a:t>
            </a:r>
            <a:endParaRPr lang="ru-RU" dirty="0"/>
          </a:p>
        </p:txBody>
      </p:sp>
      <p:sp>
        <p:nvSpPr>
          <p:cNvPr id="5" name="Прямоугольник 4"/>
          <p:cNvSpPr/>
          <p:nvPr/>
        </p:nvSpPr>
        <p:spPr>
          <a:xfrm>
            <a:off x="4714583" y="1628800"/>
            <a:ext cx="3816424" cy="2862322"/>
          </a:xfrm>
          <a:prstGeom prst="rect">
            <a:avLst/>
          </a:prstGeom>
        </p:spPr>
        <p:txBody>
          <a:bodyPr wrap="square">
            <a:spAutoFit/>
          </a:bodyPr>
          <a:lstStyle/>
          <a:p>
            <a:r>
              <a:rPr lang="en-US" dirty="0" smtClean="0"/>
              <a:t>Distance between nodes of the waves D </a:t>
            </a:r>
            <a:r>
              <a:rPr lang="en-US" dirty="0"/>
              <a:t>= 2L (N+1)2K, </a:t>
            </a:r>
          </a:p>
          <a:p>
            <a:endParaRPr lang="en-US" dirty="0"/>
          </a:p>
          <a:p>
            <a:r>
              <a:rPr lang="en-US" dirty="0"/>
              <a:t>where N and K = 0, 1, 2…</a:t>
            </a:r>
          </a:p>
          <a:p>
            <a:r>
              <a:rPr lang="en-US" dirty="0"/>
              <a:t> </a:t>
            </a:r>
          </a:p>
          <a:p>
            <a:r>
              <a:rPr lang="en-US" dirty="0"/>
              <a:t>L is the circumference of the tube, N is the number of the harmonic of standing waves of de Broglie matter, K is the number of the antinode ”</a:t>
            </a:r>
          </a:p>
        </p:txBody>
      </p:sp>
    </p:spTree>
    <p:extLst>
      <p:ext uri="{BB962C8B-B14F-4D97-AF65-F5344CB8AC3E}">
        <p14:creationId xmlns:p14="http://schemas.microsoft.com/office/powerpoint/2010/main" val="37993716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normAutofit/>
          </a:bodyPr>
          <a:lstStyle/>
          <a:p>
            <a:pPr algn="ctr"/>
            <a:r>
              <a:rPr lang="en-US" dirty="0" smtClean="0"/>
              <a:t>De Broglie matter waves</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484784"/>
            <a:ext cx="4172329" cy="2952328"/>
          </a:xfrm>
        </p:spPr>
      </p:pic>
      <p:sp>
        <p:nvSpPr>
          <p:cNvPr id="3" name="Прямоугольник 2"/>
          <p:cNvSpPr/>
          <p:nvPr/>
        </p:nvSpPr>
        <p:spPr>
          <a:xfrm>
            <a:off x="539552" y="4653136"/>
            <a:ext cx="8208912" cy="1477328"/>
          </a:xfrm>
          <a:prstGeom prst="rect">
            <a:avLst/>
          </a:prstGeom>
        </p:spPr>
        <p:txBody>
          <a:bodyPr wrap="square">
            <a:spAutoFit/>
          </a:bodyPr>
          <a:lstStyle/>
          <a:p>
            <a:r>
              <a:rPr lang="en-US" dirty="0" smtClean="0"/>
              <a:t>All atoms produce De Broglie matter waves in Aether. It is free. No needs to spend fuel or energy to get the waves by this way. Regular cavity structures (honeycombs) produce powerful effects due to interference of the waves. </a:t>
            </a:r>
            <a:endParaRPr lang="en-US" dirty="0"/>
          </a:p>
          <a:p>
            <a:endParaRPr lang="en-US" dirty="0"/>
          </a:p>
        </p:txBody>
      </p:sp>
      <p:sp>
        <p:nvSpPr>
          <p:cNvPr id="5" name="Прямоугольник 4"/>
          <p:cNvSpPr/>
          <p:nvPr/>
        </p:nvSpPr>
        <p:spPr>
          <a:xfrm>
            <a:off x="5076056" y="1628800"/>
            <a:ext cx="3456384" cy="2031325"/>
          </a:xfrm>
          <a:prstGeom prst="rect">
            <a:avLst/>
          </a:prstGeom>
        </p:spPr>
        <p:txBody>
          <a:bodyPr wrap="square">
            <a:spAutoFit/>
          </a:bodyPr>
          <a:lstStyle/>
          <a:p>
            <a:r>
              <a:rPr lang="en-US" dirty="0"/>
              <a:t>Vibrations of atoms in one element of cavity </a:t>
            </a:r>
            <a:r>
              <a:rPr lang="en-US" dirty="0" smtClean="0"/>
              <a:t>structures (in some tube).</a:t>
            </a:r>
          </a:p>
          <a:p>
            <a:endParaRPr lang="en-US" dirty="0"/>
          </a:p>
          <a:p>
            <a:r>
              <a:rPr lang="en-US" dirty="0" smtClean="0"/>
              <a:t>Radial vibrations are weak.</a:t>
            </a:r>
          </a:p>
          <a:p>
            <a:r>
              <a:rPr lang="en-US" dirty="0" smtClean="0"/>
              <a:t>Axial vibrations are powerful.</a:t>
            </a:r>
            <a:endParaRPr lang="ru-RU" dirty="0"/>
          </a:p>
        </p:txBody>
      </p:sp>
    </p:spTree>
    <p:extLst>
      <p:ext uri="{BB962C8B-B14F-4D97-AF65-F5344CB8AC3E}">
        <p14:creationId xmlns:p14="http://schemas.microsoft.com/office/powerpoint/2010/main" val="2325265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20080"/>
          </a:xfrm>
        </p:spPr>
        <p:txBody>
          <a:bodyPr/>
          <a:lstStyle/>
          <a:p>
            <a:pPr algn="ctr"/>
            <a:r>
              <a:rPr lang="en-US" dirty="0" smtClean="0"/>
              <a:t>Flying </a:t>
            </a:r>
            <a:r>
              <a:rPr lang="en-US" dirty="0" err="1" smtClean="0"/>
              <a:t>platfrom</a:t>
            </a:r>
            <a:r>
              <a:rPr lang="en-US" dirty="0" smtClean="0"/>
              <a:t>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988840"/>
            <a:ext cx="6934200" cy="2871216"/>
          </a:xfrm>
        </p:spPr>
      </p:pic>
      <p:sp>
        <p:nvSpPr>
          <p:cNvPr id="3" name="Прямоугольник 2"/>
          <p:cNvSpPr/>
          <p:nvPr/>
        </p:nvSpPr>
        <p:spPr>
          <a:xfrm>
            <a:off x="1043608" y="5013176"/>
            <a:ext cx="7056784" cy="646331"/>
          </a:xfrm>
          <a:prstGeom prst="rect">
            <a:avLst/>
          </a:prstGeom>
        </p:spPr>
        <p:txBody>
          <a:bodyPr wrap="square">
            <a:spAutoFit/>
          </a:bodyPr>
          <a:lstStyle/>
          <a:p>
            <a:r>
              <a:rPr lang="en-US" dirty="0" smtClean="0"/>
              <a:t>Victor Grebennikov and his flying platform</a:t>
            </a:r>
            <a:endParaRPr lang="en-US" dirty="0"/>
          </a:p>
          <a:p>
            <a:endParaRPr lang="en-US" dirty="0"/>
          </a:p>
        </p:txBody>
      </p:sp>
    </p:spTree>
    <p:extLst>
      <p:ext uri="{BB962C8B-B14F-4D97-AF65-F5344CB8AC3E}">
        <p14:creationId xmlns:p14="http://schemas.microsoft.com/office/powerpoint/2010/main" val="6945548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648072"/>
          </a:xfrm>
        </p:spPr>
        <p:txBody>
          <a:bodyPr/>
          <a:lstStyle/>
          <a:p>
            <a:pPr algn="ctr"/>
            <a:r>
              <a:rPr lang="en-US" dirty="0" smtClean="0"/>
              <a:t>The Time Machine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844824"/>
            <a:ext cx="5685381" cy="3162493"/>
          </a:xfrm>
        </p:spPr>
      </p:pic>
      <p:sp>
        <p:nvSpPr>
          <p:cNvPr id="3" name="Прямоугольник 2"/>
          <p:cNvSpPr/>
          <p:nvPr/>
        </p:nvSpPr>
        <p:spPr>
          <a:xfrm>
            <a:off x="755576" y="5092530"/>
            <a:ext cx="8136904" cy="369332"/>
          </a:xfrm>
          <a:prstGeom prst="rect">
            <a:avLst/>
          </a:prstGeom>
        </p:spPr>
        <p:txBody>
          <a:bodyPr wrap="square">
            <a:spAutoFit/>
          </a:bodyPr>
          <a:lstStyle/>
          <a:p>
            <a:r>
              <a:rPr lang="en-US" dirty="0" smtClean="0"/>
              <a:t>Alexander V. Frolov and Vadim A. </a:t>
            </a:r>
            <a:r>
              <a:rPr lang="en-US" dirty="0" err="1" smtClean="0"/>
              <a:t>Chernobrov</a:t>
            </a:r>
            <a:r>
              <a:rPr lang="en-US" dirty="0" smtClean="0"/>
              <a:t>, 2003, Moscow</a:t>
            </a:r>
            <a:endParaRPr lang="en-US" dirty="0"/>
          </a:p>
        </p:txBody>
      </p:sp>
    </p:spTree>
    <p:extLst>
      <p:ext uri="{BB962C8B-B14F-4D97-AF65-F5344CB8AC3E}">
        <p14:creationId xmlns:p14="http://schemas.microsoft.com/office/powerpoint/2010/main" val="2001938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Experimental device made </a:t>
            </a:r>
            <a:br>
              <a:rPr lang="en-US" dirty="0" smtClean="0"/>
            </a:br>
            <a:r>
              <a:rPr lang="en-US" dirty="0" smtClean="0"/>
              <a:t>by Vadim </a:t>
            </a:r>
            <a:r>
              <a:rPr lang="en-US" dirty="0" err="1" smtClean="0"/>
              <a:t>Chernobrov</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628800"/>
            <a:ext cx="7168896" cy="4023360"/>
          </a:xfrm>
        </p:spPr>
      </p:pic>
    </p:spTree>
    <p:extLst>
      <p:ext uri="{BB962C8B-B14F-4D97-AF65-F5344CB8AC3E}">
        <p14:creationId xmlns:p14="http://schemas.microsoft.com/office/powerpoint/2010/main" val="674998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1051560"/>
          </a:xfrm>
        </p:spPr>
        <p:txBody>
          <a:bodyPr>
            <a:normAutofit fontScale="90000"/>
          </a:bodyPr>
          <a:lstStyle/>
          <a:p>
            <a:pPr algn="ctr"/>
            <a:r>
              <a:rPr lang="en-US" dirty="0" smtClean="0"/>
              <a:t>Experimental device in Faraday Lab Ltd.</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677" y="1844824"/>
            <a:ext cx="7695736" cy="1925991"/>
          </a:xfrm>
        </p:spPr>
      </p:pic>
      <p:sp>
        <p:nvSpPr>
          <p:cNvPr id="3" name="Прямоугольник 2"/>
          <p:cNvSpPr/>
          <p:nvPr/>
        </p:nvSpPr>
        <p:spPr>
          <a:xfrm>
            <a:off x="755576" y="4006805"/>
            <a:ext cx="7704856" cy="2031325"/>
          </a:xfrm>
          <a:prstGeom prst="rect">
            <a:avLst/>
          </a:prstGeom>
        </p:spPr>
        <p:txBody>
          <a:bodyPr wrap="square">
            <a:spAutoFit/>
          </a:bodyPr>
          <a:lstStyle/>
          <a:p>
            <a:r>
              <a:rPr lang="en-US" dirty="0" smtClean="0"/>
              <a:t>Results of experiments were measured as 3% changes of time flow rate inside of the device.  Antigravity propulsion force was not measured in this experiments.</a:t>
            </a:r>
          </a:p>
          <a:p>
            <a:endParaRPr lang="en-US" dirty="0"/>
          </a:p>
          <a:p>
            <a:r>
              <a:rPr lang="en-US" dirty="0" smtClean="0"/>
              <a:t>Patent claim #</a:t>
            </a:r>
            <a:r>
              <a:rPr lang="ru-RU" dirty="0"/>
              <a:t> №2003110067 </a:t>
            </a:r>
            <a:r>
              <a:rPr lang="en-US" dirty="0" smtClean="0"/>
              <a:t>April</a:t>
            </a:r>
            <a:r>
              <a:rPr lang="ru-RU" dirty="0" smtClean="0"/>
              <a:t> 09</a:t>
            </a:r>
            <a:r>
              <a:rPr lang="en-US" dirty="0" smtClean="0"/>
              <a:t>,</a:t>
            </a:r>
            <a:r>
              <a:rPr lang="ru-RU" dirty="0" smtClean="0"/>
              <a:t> 2003</a:t>
            </a:r>
            <a:r>
              <a:rPr lang="en-US" dirty="0" smtClean="0"/>
              <a:t>.</a:t>
            </a:r>
          </a:p>
          <a:p>
            <a:endParaRPr lang="en-US" dirty="0"/>
          </a:p>
          <a:p>
            <a:endParaRPr lang="ru-RU" dirty="0"/>
          </a:p>
        </p:txBody>
      </p:sp>
    </p:spTree>
    <p:extLst>
      <p:ext uri="{BB962C8B-B14F-4D97-AF65-F5344CB8AC3E}">
        <p14:creationId xmlns:p14="http://schemas.microsoft.com/office/powerpoint/2010/main" val="2201288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183880" cy="1051560"/>
          </a:xfrm>
        </p:spPr>
        <p:txBody>
          <a:bodyPr/>
          <a:lstStyle/>
          <a:p>
            <a:pPr algn="ctr"/>
            <a:r>
              <a:rPr lang="en-US" dirty="0" smtClean="0"/>
              <a:t>Three-turn coil</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444933"/>
            <a:ext cx="4262363" cy="2992179"/>
          </a:xfrm>
        </p:spPr>
      </p:pic>
      <p:sp>
        <p:nvSpPr>
          <p:cNvPr id="3" name="Прямоугольник 2"/>
          <p:cNvSpPr/>
          <p:nvPr/>
        </p:nvSpPr>
        <p:spPr>
          <a:xfrm>
            <a:off x="556759" y="4437112"/>
            <a:ext cx="8208912" cy="1477328"/>
          </a:xfrm>
          <a:prstGeom prst="rect">
            <a:avLst/>
          </a:prstGeom>
        </p:spPr>
        <p:txBody>
          <a:bodyPr wrap="square">
            <a:spAutoFit/>
          </a:bodyPr>
          <a:lstStyle/>
          <a:p>
            <a:r>
              <a:rPr lang="en-US" dirty="0" smtClean="0"/>
              <a:t>This three-turn </a:t>
            </a:r>
            <a:r>
              <a:rPr lang="en-US" dirty="0"/>
              <a:t>"vibrator" </a:t>
            </a:r>
            <a:r>
              <a:rPr lang="en-US" dirty="0" smtClean="0"/>
              <a:t>create </a:t>
            </a:r>
            <a:r>
              <a:rPr lang="en-US" dirty="0"/>
              <a:t>a </a:t>
            </a:r>
            <a:r>
              <a:rPr lang="en-US" dirty="0" smtClean="0"/>
              <a:t>wave </a:t>
            </a:r>
            <a:r>
              <a:rPr lang="en-US" dirty="0"/>
              <a:t>of energy </a:t>
            </a:r>
            <a:r>
              <a:rPr lang="en-US" dirty="0" smtClean="0"/>
              <a:t>density in </a:t>
            </a:r>
            <a:r>
              <a:rPr lang="en-US" dirty="0"/>
              <a:t>the Aether medium due to </a:t>
            </a:r>
            <a:r>
              <a:rPr lang="en-US" dirty="0" smtClean="0"/>
              <a:t>some phase </a:t>
            </a:r>
            <a:r>
              <a:rPr lang="en-US" dirty="0"/>
              <a:t>shift in the propagation of the front of a current pulse, sequentially passing through three sections of current i1, i2, i3, which are displaced along the axis of the electromagnet by some distance d</a:t>
            </a:r>
            <a:r>
              <a:rPr lang="en-US" dirty="0" smtClean="0"/>
              <a:t>. </a:t>
            </a:r>
            <a:endParaRPr lang="ru-RU" dirty="0"/>
          </a:p>
        </p:txBody>
      </p:sp>
      <p:sp>
        <p:nvSpPr>
          <p:cNvPr id="5" name="Прямоугольник 4"/>
          <p:cNvSpPr/>
          <p:nvPr/>
        </p:nvSpPr>
        <p:spPr>
          <a:xfrm>
            <a:off x="5652120" y="1844824"/>
            <a:ext cx="2952328" cy="1477328"/>
          </a:xfrm>
          <a:prstGeom prst="rect">
            <a:avLst/>
          </a:prstGeom>
        </p:spPr>
        <p:txBody>
          <a:bodyPr wrap="square">
            <a:spAutoFit/>
          </a:bodyPr>
          <a:lstStyle/>
          <a:p>
            <a:r>
              <a:rPr lang="en-US" dirty="0"/>
              <a:t>Problem is to get </a:t>
            </a:r>
            <a:r>
              <a:rPr lang="en-US" dirty="0" err="1"/>
              <a:t>sinphase</a:t>
            </a:r>
            <a:r>
              <a:rPr lang="en-US" dirty="0"/>
              <a:t> operation of several emitters to get effect in the central area of the device.</a:t>
            </a:r>
          </a:p>
        </p:txBody>
      </p:sp>
    </p:spTree>
    <p:extLst>
      <p:ext uri="{BB962C8B-B14F-4D97-AF65-F5344CB8AC3E}">
        <p14:creationId xmlns:p14="http://schemas.microsoft.com/office/powerpoint/2010/main" val="3570135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24744"/>
            <a:ext cx="8183880" cy="504056"/>
          </a:xfrm>
        </p:spPr>
        <p:txBody>
          <a:bodyPr>
            <a:normAutofit fontScale="90000"/>
          </a:bodyPr>
          <a:lstStyle/>
          <a:p>
            <a:pPr algn="ctr"/>
            <a:r>
              <a:rPr lang="en-US" dirty="0" smtClean="0"/>
              <a:t>Lorenz Force as </a:t>
            </a:r>
            <a:r>
              <a:rPr lang="en-US" dirty="0" err="1" smtClean="0"/>
              <a:t>gradiend</a:t>
            </a:r>
            <a:r>
              <a:rPr lang="en-US" dirty="0" smtClean="0"/>
              <a:t> of Aether pressure</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3542" y="1772817"/>
            <a:ext cx="4597916" cy="2664296"/>
          </a:xfrm>
        </p:spPr>
      </p:pic>
      <p:sp>
        <p:nvSpPr>
          <p:cNvPr id="3" name="Прямоугольник 2"/>
          <p:cNvSpPr/>
          <p:nvPr/>
        </p:nvSpPr>
        <p:spPr>
          <a:xfrm>
            <a:off x="683568" y="4509120"/>
            <a:ext cx="7920880" cy="1477328"/>
          </a:xfrm>
          <a:prstGeom prst="rect">
            <a:avLst/>
          </a:prstGeom>
        </p:spPr>
        <p:txBody>
          <a:bodyPr wrap="square">
            <a:spAutoFit/>
          </a:bodyPr>
          <a:lstStyle/>
          <a:p>
            <a:r>
              <a:rPr lang="en-US" dirty="0" smtClean="0"/>
              <a:t>Considering magnetic field is rotation of Aether flow, we can accept the Lorenz force to be analogy with Magnus Effect. It is also active propulsion force due to gradient of Aether pressure.</a:t>
            </a:r>
          </a:p>
          <a:p>
            <a:r>
              <a:rPr lang="en-US" dirty="0" smtClean="0"/>
              <a:t>This understanding of Lorenz force was published by Alexander Frolov in 1996-1998 years.</a:t>
            </a:r>
            <a:endParaRPr lang="en-US" dirty="0"/>
          </a:p>
        </p:txBody>
      </p:sp>
    </p:spTree>
    <p:extLst>
      <p:ext uri="{BB962C8B-B14F-4D97-AF65-F5344CB8AC3E}">
        <p14:creationId xmlns:p14="http://schemas.microsoft.com/office/powerpoint/2010/main" val="17699466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792088"/>
          </a:xfrm>
        </p:spPr>
        <p:txBody>
          <a:bodyPr/>
          <a:lstStyle/>
          <a:p>
            <a:pPr algn="ctr"/>
            <a:r>
              <a:rPr lang="en-US" dirty="0" smtClean="0"/>
              <a:t>Development of the idea</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484784"/>
            <a:ext cx="5314807" cy="3046365"/>
          </a:xfrm>
        </p:spPr>
      </p:pic>
      <p:sp>
        <p:nvSpPr>
          <p:cNvPr id="3" name="Прямоугольник 2"/>
          <p:cNvSpPr/>
          <p:nvPr/>
        </p:nvSpPr>
        <p:spPr>
          <a:xfrm>
            <a:off x="539552" y="4725144"/>
            <a:ext cx="8163455" cy="1200329"/>
          </a:xfrm>
          <a:prstGeom prst="rect">
            <a:avLst/>
          </a:prstGeom>
        </p:spPr>
        <p:txBody>
          <a:bodyPr wrap="square">
            <a:spAutoFit/>
          </a:bodyPr>
          <a:lstStyle/>
          <a:p>
            <a:pPr algn="just"/>
            <a:r>
              <a:rPr lang="en-US" dirty="0" smtClean="0"/>
              <a:t>Three-phase electric capacitors of spherical shape can provide convergent wave of Aether density. Here is no problem with synchronization of many emitters. By this way we can control the rate of time flow and gravity.</a:t>
            </a:r>
            <a:endParaRPr lang="ru-RU" dirty="0"/>
          </a:p>
        </p:txBody>
      </p:sp>
    </p:spTree>
    <p:extLst>
      <p:ext uri="{BB962C8B-B14F-4D97-AF65-F5344CB8AC3E}">
        <p14:creationId xmlns:p14="http://schemas.microsoft.com/office/powerpoint/2010/main" val="2329098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183880" cy="576064"/>
          </a:xfrm>
        </p:spPr>
        <p:txBody>
          <a:bodyPr>
            <a:normAutofit fontScale="90000"/>
          </a:bodyPr>
          <a:lstStyle/>
          <a:p>
            <a:pPr algn="ctr"/>
            <a:r>
              <a:rPr lang="en-US" dirty="0" smtClean="0"/>
              <a:t>Many-layers solenoid</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306" y="1335071"/>
            <a:ext cx="5972859" cy="2968964"/>
          </a:xfrm>
        </p:spPr>
      </p:pic>
      <p:sp>
        <p:nvSpPr>
          <p:cNvPr id="3" name="Прямоугольник 2"/>
          <p:cNvSpPr/>
          <p:nvPr/>
        </p:nvSpPr>
        <p:spPr>
          <a:xfrm>
            <a:off x="683568" y="4437112"/>
            <a:ext cx="7704856" cy="1200329"/>
          </a:xfrm>
          <a:prstGeom prst="rect">
            <a:avLst/>
          </a:prstGeom>
        </p:spPr>
        <p:txBody>
          <a:bodyPr wrap="square">
            <a:spAutoFit/>
          </a:bodyPr>
          <a:lstStyle/>
          <a:p>
            <a:r>
              <a:rPr lang="en-US" dirty="0" smtClean="0"/>
              <a:t>This solenoid was made by Alexander Frolov in 1991-1995 to test </a:t>
            </a:r>
            <a:r>
              <a:rPr lang="en-US" b="1" i="1" dirty="0" smtClean="0"/>
              <a:t>time rate changes and antigravity effects</a:t>
            </a:r>
            <a:r>
              <a:rPr lang="en-US" dirty="0" smtClean="0"/>
              <a:t>. Currents in many layers of this solenoid provide Aether vortex and chronal effects. Here is twisting of the Aether in the vortex.</a:t>
            </a:r>
            <a:endParaRPr lang="ru-RU" dirty="0"/>
          </a:p>
        </p:txBody>
      </p:sp>
    </p:spTree>
    <p:extLst>
      <p:ext uri="{BB962C8B-B14F-4D97-AF65-F5344CB8AC3E}">
        <p14:creationId xmlns:p14="http://schemas.microsoft.com/office/powerpoint/2010/main" val="3699289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648072"/>
          </a:xfrm>
        </p:spPr>
        <p:txBody>
          <a:bodyPr/>
          <a:lstStyle/>
          <a:p>
            <a:pPr algn="ctr"/>
            <a:r>
              <a:rPr lang="en-US" dirty="0" smtClean="0"/>
              <a:t>Conclusion</a:t>
            </a:r>
            <a:endParaRPr lang="ru-RU" dirty="0"/>
          </a:p>
        </p:txBody>
      </p:sp>
      <p:sp>
        <p:nvSpPr>
          <p:cNvPr id="3" name="Объект 2"/>
          <p:cNvSpPr>
            <a:spLocks noGrp="1"/>
          </p:cNvSpPr>
          <p:nvPr>
            <p:ph idx="1"/>
          </p:nvPr>
        </p:nvSpPr>
        <p:spPr>
          <a:xfrm>
            <a:off x="395536" y="1268760"/>
            <a:ext cx="8183880" cy="4752528"/>
          </a:xfrm>
        </p:spPr>
        <p:txBody>
          <a:bodyPr>
            <a:noAutofit/>
          </a:bodyPr>
          <a:lstStyle/>
          <a:p>
            <a:pPr marL="457200" indent="-457200" algn="just">
              <a:buFont typeface="+mj-lt"/>
              <a:buAutoNum type="arabicPeriod"/>
            </a:pPr>
            <a:r>
              <a:rPr lang="en-US" sz="1600" dirty="0" smtClean="0"/>
              <a:t>Inertial, electrokinetic and asymmetrical capacitor methods can be applied for correction of satellite orbits (no needs in onboard propellant). Small force for the modern level of technology.</a:t>
            </a:r>
          </a:p>
          <a:p>
            <a:pPr marL="457200" indent="-457200" algn="just">
              <a:buFont typeface="+mj-lt"/>
              <a:buAutoNum type="arabicPeriod"/>
            </a:pPr>
            <a:r>
              <a:rPr lang="en-US" sz="1600" dirty="0" smtClean="0"/>
              <a:t>Most powerful non-reactive propulsion force can be made by </a:t>
            </a:r>
            <a:r>
              <a:rPr lang="en-US" sz="1600" dirty="0" err="1" smtClean="0"/>
              <a:t>ExH</a:t>
            </a:r>
            <a:r>
              <a:rPr lang="en-US" sz="1600" dirty="0" smtClean="0"/>
              <a:t> </a:t>
            </a:r>
            <a:r>
              <a:rPr lang="en-US" sz="1600" dirty="0" err="1" smtClean="0"/>
              <a:t>pondemotor</a:t>
            </a:r>
            <a:r>
              <a:rPr lang="en-US" sz="1600" dirty="0" smtClean="0"/>
              <a:t> effect. </a:t>
            </a:r>
            <a:r>
              <a:rPr lang="en-US" sz="1600" b="1" i="1" dirty="0" smtClean="0"/>
              <a:t>It can fly but with powerful onboard source of energy.</a:t>
            </a:r>
          </a:p>
          <a:p>
            <a:pPr marL="457200" indent="-457200" algn="just">
              <a:buFont typeface="+mj-lt"/>
              <a:buAutoNum type="arabicPeriod"/>
            </a:pPr>
            <a:r>
              <a:rPr lang="en-US" sz="1600" dirty="0" smtClean="0"/>
              <a:t>Nanotechnologies seems to be a very perspective topic as Active Force Material. No needs in powerful onboard source of energy. It work by cooling of environmental.</a:t>
            </a:r>
          </a:p>
          <a:p>
            <a:pPr marL="457200" indent="-457200" algn="just">
              <a:buFont typeface="+mj-lt"/>
              <a:buAutoNum type="arabicPeriod"/>
            </a:pPr>
            <a:r>
              <a:rPr lang="en-US" sz="1600" dirty="0" smtClean="0"/>
              <a:t>Propulsion by means of De Broglie matter waves (cavity effect) is real antigravity technology. It works today but it is dangerous for health of the humans to change natural Aether environmental.</a:t>
            </a:r>
          </a:p>
          <a:p>
            <a:pPr marL="457200" indent="-457200" algn="just">
              <a:buFont typeface="+mj-lt"/>
              <a:buAutoNum type="arabicPeriod"/>
            </a:pPr>
            <a:r>
              <a:rPr lang="en-US" sz="1600" dirty="0" smtClean="0"/>
              <a:t>Research on changes in “speed of time flow” also can be interesting to get new aerospace technology</a:t>
            </a:r>
            <a:r>
              <a:rPr lang="en-US" sz="1600" dirty="0"/>
              <a:t> </a:t>
            </a:r>
            <a:r>
              <a:rPr lang="en-US" sz="1600" dirty="0" smtClean="0"/>
              <a:t>and for medical purposes. </a:t>
            </a:r>
          </a:p>
          <a:p>
            <a:pPr marL="457200" indent="-457200" algn="just">
              <a:buFont typeface="+mj-lt"/>
              <a:buAutoNum type="arabicPeriod"/>
            </a:pPr>
            <a:r>
              <a:rPr lang="en-US" sz="1600" dirty="0" smtClean="0"/>
              <a:t>All above is area of Aether-dynamics and this scientific direction should be recognized in modern science.</a:t>
            </a:r>
            <a:endParaRPr lang="ru-RU" sz="1600" dirty="0"/>
          </a:p>
        </p:txBody>
      </p:sp>
    </p:spTree>
    <p:extLst>
      <p:ext uri="{BB962C8B-B14F-4D97-AF65-F5344CB8AC3E}">
        <p14:creationId xmlns:p14="http://schemas.microsoft.com/office/powerpoint/2010/main" val="2426891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504056"/>
          </a:xfrm>
        </p:spPr>
        <p:txBody>
          <a:bodyPr>
            <a:normAutofit fontScale="90000"/>
          </a:bodyPr>
          <a:lstStyle/>
          <a:p>
            <a:pPr algn="ctr"/>
            <a:r>
              <a:rPr lang="en-US" dirty="0" smtClean="0"/>
              <a:t>The Book</a:t>
            </a:r>
            <a:endParaRPr lang="ru-RU" dirty="0"/>
          </a:p>
        </p:txBody>
      </p:sp>
      <p:sp>
        <p:nvSpPr>
          <p:cNvPr id="3" name="Объект 2"/>
          <p:cNvSpPr>
            <a:spLocks noGrp="1"/>
          </p:cNvSpPr>
          <p:nvPr>
            <p:ph idx="1"/>
          </p:nvPr>
        </p:nvSpPr>
        <p:spPr>
          <a:xfrm>
            <a:off x="4333147" y="1628800"/>
            <a:ext cx="4339511" cy="3240360"/>
          </a:xfrm>
        </p:spPr>
        <p:txBody>
          <a:bodyPr>
            <a:normAutofit/>
          </a:bodyPr>
          <a:lstStyle/>
          <a:p>
            <a:r>
              <a:rPr lang="en-US" sz="2400" dirty="0" smtClean="0"/>
              <a:t>Detailed information about my experiments and other interesting technologies you can get from the book “New Aerospace Technologies” </a:t>
            </a:r>
          </a:p>
          <a:p>
            <a:r>
              <a:rPr lang="en-US" sz="2400" dirty="0" smtClean="0"/>
              <a:t>Free download</a:t>
            </a:r>
          </a:p>
          <a:p>
            <a:pPr marL="0" indent="0">
              <a:buNone/>
            </a:pPr>
            <a:endParaRPr lang="en-US" sz="2400" dirty="0" smtClean="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10" y="1268760"/>
            <a:ext cx="3198883" cy="3795366"/>
          </a:xfrm>
          <a:prstGeom prst="rect">
            <a:avLst/>
          </a:prstGeom>
        </p:spPr>
      </p:pic>
      <p:sp>
        <p:nvSpPr>
          <p:cNvPr id="5" name="Прямоугольник 4"/>
          <p:cNvSpPr/>
          <p:nvPr/>
        </p:nvSpPr>
        <p:spPr>
          <a:xfrm>
            <a:off x="983110" y="5301208"/>
            <a:ext cx="6607706" cy="523220"/>
          </a:xfrm>
          <a:prstGeom prst="rect">
            <a:avLst/>
          </a:prstGeom>
        </p:spPr>
        <p:txBody>
          <a:bodyPr wrap="none">
            <a:spAutoFit/>
          </a:bodyPr>
          <a:lstStyle/>
          <a:p>
            <a:r>
              <a:rPr lang="en-US" sz="2800" dirty="0"/>
              <a:t>http://www.faraday.ru/nat2021.pdf</a:t>
            </a:r>
          </a:p>
        </p:txBody>
      </p:sp>
    </p:spTree>
    <p:extLst>
      <p:ext uri="{BB962C8B-B14F-4D97-AF65-F5344CB8AC3E}">
        <p14:creationId xmlns:p14="http://schemas.microsoft.com/office/powerpoint/2010/main" val="540634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183880" cy="720080"/>
          </a:xfrm>
        </p:spPr>
        <p:txBody>
          <a:bodyPr/>
          <a:lstStyle/>
          <a:p>
            <a:pPr algn="ctr"/>
            <a:r>
              <a:rPr lang="en-US" dirty="0" smtClean="0"/>
              <a:t>Contacts </a:t>
            </a:r>
            <a:endParaRPr lang="ru-RU" dirty="0"/>
          </a:p>
        </p:txBody>
      </p:sp>
      <p:sp>
        <p:nvSpPr>
          <p:cNvPr id="5" name="Прямоугольник 4"/>
          <p:cNvSpPr/>
          <p:nvPr/>
        </p:nvSpPr>
        <p:spPr>
          <a:xfrm>
            <a:off x="4067944" y="5003394"/>
            <a:ext cx="4392488" cy="923330"/>
          </a:xfrm>
          <a:prstGeom prst="rect">
            <a:avLst/>
          </a:prstGeom>
        </p:spPr>
        <p:txBody>
          <a:bodyPr wrap="square">
            <a:spAutoFit/>
          </a:bodyPr>
          <a:lstStyle/>
          <a:p>
            <a:r>
              <a:rPr lang="en-US" b="1" dirty="0" smtClean="0"/>
              <a:t>www.faraday.ru </a:t>
            </a:r>
          </a:p>
          <a:p>
            <a:endParaRPr lang="en-US" dirty="0" smtClean="0"/>
          </a:p>
          <a:p>
            <a:r>
              <a:rPr lang="en-US" dirty="0" smtClean="0"/>
              <a:t>Phone   +7 980 7243309 WhatsApp </a:t>
            </a:r>
            <a:endParaRPr lang="en-US" dirty="0"/>
          </a:p>
        </p:txBody>
      </p:sp>
      <p:sp>
        <p:nvSpPr>
          <p:cNvPr id="7" name="Прямоугольник 6"/>
          <p:cNvSpPr/>
          <p:nvPr/>
        </p:nvSpPr>
        <p:spPr>
          <a:xfrm>
            <a:off x="1363101" y="4705213"/>
            <a:ext cx="2423356" cy="646331"/>
          </a:xfrm>
          <a:prstGeom prst="rect">
            <a:avLst/>
          </a:prstGeom>
        </p:spPr>
        <p:txBody>
          <a:bodyPr wrap="none">
            <a:spAutoFit/>
          </a:bodyPr>
          <a:lstStyle/>
          <a:p>
            <a:endParaRPr lang="en-US" dirty="0" smtClean="0"/>
          </a:p>
          <a:p>
            <a:r>
              <a:rPr lang="en-US" dirty="0" smtClean="0"/>
              <a:t>Alexander V. Frolov</a:t>
            </a:r>
            <a:endParaRPr lang="en-US"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101" y="1557637"/>
            <a:ext cx="4320480" cy="3240360"/>
          </a:xfrm>
          <a:prstGeom prst="rect">
            <a:avLst/>
          </a:prstGeom>
        </p:spPr>
      </p:pic>
    </p:spTree>
    <p:extLst>
      <p:ext uri="{BB962C8B-B14F-4D97-AF65-F5344CB8AC3E}">
        <p14:creationId xmlns:p14="http://schemas.microsoft.com/office/powerpoint/2010/main" val="40147362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TotalTime>
  <Words>4538</Words>
  <Application>Microsoft Office PowerPoint</Application>
  <PresentationFormat>Экран (4:3)</PresentationFormat>
  <Paragraphs>282</Paragraphs>
  <Slides>94</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94</vt:i4>
      </vt:variant>
    </vt:vector>
  </HeadingPairs>
  <TitlesOfParts>
    <vt:vector size="95" baseType="lpstr">
      <vt:lpstr>Аспект</vt:lpstr>
      <vt:lpstr>New Aerospace Technologies</vt:lpstr>
      <vt:lpstr>Alexander V. Frolov </vt:lpstr>
      <vt:lpstr>Propulsion and antigravitation</vt:lpstr>
      <vt:lpstr>Reactive jet in closed loop</vt:lpstr>
      <vt:lpstr>Schauberger’s idea</vt:lpstr>
      <vt:lpstr>Wing in closed loop flow</vt:lpstr>
      <vt:lpstr>Propulsion by Magnus Force</vt:lpstr>
      <vt:lpstr>Magnus effect in Schauberger’s “repulsin”</vt:lpstr>
      <vt:lpstr>Lorenz Force as gradiend of Aether pressure</vt:lpstr>
      <vt:lpstr>Usual forces between currents</vt:lpstr>
      <vt:lpstr>How to get electrokinetic propulsion force</vt:lpstr>
      <vt:lpstr>Cardioid schape current</vt:lpstr>
      <vt:lpstr>Electrokinetic drive for microsatellites</vt:lpstr>
      <vt:lpstr>Gradient of centrifugal force by Academician Albert Veinik</vt:lpstr>
      <vt:lpstr>Gradeint of centrifugal force</vt:lpstr>
      <vt:lpstr>Dr. Spartak Polyakov and his gyroscopes of variable radius</vt:lpstr>
      <vt:lpstr>The principle of “variable radius”</vt:lpstr>
      <vt:lpstr>Dr. Polyakov’s device with liquid </vt:lpstr>
      <vt:lpstr>Poliakov’s lab 1998 video</vt:lpstr>
      <vt:lpstr>Results of experiments</vt:lpstr>
      <vt:lpstr>Frolov’s vortex drive</vt:lpstr>
      <vt:lpstr>Experimental device in Faraday Lab ltd. 2002</vt:lpstr>
      <vt:lpstr>Inverted pendulum to compensate weight </vt:lpstr>
      <vt:lpstr>Inverter pendulum </vt:lpstr>
      <vt:lpstr>Tolchin’s inertial drive of 1936</vt:lpstr>
      <vt:lpstr>How it works</vt:lpstr>
      <vt:lpstr>Norman Dean propulsion drive</vt:lpstr>
      <vt:lpstr>How Dean drive works</vt:lpstr>
      <vt:lpstr>Brandson R. Thornson’s drive</vt:lpstr>
      <vt:lpstr>Experimental device </vt:lpstr>
      <vt:lpstr>Russian inventor Konstantin Schukalov</vt:lpstr>
      <vt:lpstr>Schukalov’s inertial drive</vt:lpstr>
      <vt:lpstr>Floyd Sweet free energy generator</vt:lpstr>
      <vt:lpstr>Precession of magnet momentum</vt:lpstr>
      <vt:lpstr>Special process of magnetization in Searl generators</vt:lpstr>
      <vt:lpstr>Russian version of Searl generator</vt:lpstr>
      <vt:lpstr>Desing of ASTRA generator</vt:lpstr>
      <vt:lpstr>Pondemotor forces</vt:lpstr>
      <vt:lpstr>Academician Ignatyev device</vt:lpstr>
      <vt:lpstr>Academician Gennady Ignatyev</vt:lpstr>
      <vt:lpstr>Pondomotor effects in ferromaterials </vt:lpstr>
      <vt:lpstr>Other idea on pondemotor effect</vt:lpstr>
      <vt:lpstr>Alexey Chekurkov device</vt:lpstr>
      <vt:lpstr>Frolov’s experiment of 1996 with piezoelectric disk</vt:lpstr>
      <vt:lpstr>Frolov’s experiment of 1996</vt:lpstr>
      <vt:lpstr>High voltage potential by friction</vt:lpstr>
      <vt:lpstr>Rotating charged hemi-sphere</vt:lpstr>
      <vt:lpstr>Explanation of T.T.Brown effect</vt:lpstr>
      <vt:lpstr>Lifter by Jean Louis Naudin</vt:lpstr>
      <vt:lpstr>Jean Louis Naudin</vt:lpstr>
      <vt:lpstr>Experiment with electroscope</vt:lpstr>
      <vt:lpstr>Frolov’s idea of 1994</vt:lpstr>
      <vt:lpstr>Electrostatic Forces </vt:lpstr>
      <vt:lpstr>Frolov’s capacitor with T-shape dielectric</vt:lpstr>
      <vt:lpstr>T-shape capacitor in ring version</vt:lpstr>
      <vt:lpstr>Electrostatic force against gravity</vt:lpstr>
      <vt:lpstr>Elastic deformations </vt:lpstr>
      <vt:lpstr>Liquid dielectric in gradient field</vt:lpstr>
      <vt:lpstr>Force on board between two different dielectrics </vt:lpstr>
      <vt:lpstr>Why gradient work?</vt:lpstr>
      <vt:lpstr>How to increase this effect</vt:lpstr>
      <vt:lpstr>Active Force Material</vt:lpstr>
      <vt:lpstr>New application of nanotechnologies</vt:lpstr>
      <vt:lpstr>Estimations on the force </vt:lpstr>
      <vt:lpstr>Frolov’s idea on nanotubes</vt:lpstr>
      <vt:lpstr>Simple nanorelief to get gradient of air pressure </vt:lpstr>
      <vt:lpstr>Experiments</vt:lpstr>
      <vt:lpstr>Gradient of pressure due to elastic-nonelastic properties</vt:lpstr>
      <vt:lpstr>Experiment on elastic and inelastic interaction</vt:lpstr>
      <vt:lpstr>Closed box with high pressure gas</vt:lpstr>
      <vt:lpstr>Software for Active Force Materials</vt:lpstr>
      <vt:lpstr>Gravimagnetic effects</vt:lpstr>
      <vt:lpstr>Gravimagnetic effects by rotating current</vt:lpstr>
      <vt:lpstr>Experiments on gravity with HTSC</vt:lpstr>
      <vt:lpstr>Experimental setup to detect weight changes</vt:lpstr>
      <vt:lpstr>Resonant frequency of gravity </vt:lpstr>
      <vt:lpstr>Propulsion drive by means of a conical superconductor</vt:lpstr>
      <vt:lpstr>How to use Time Delay for propulsion</vt:lpstr>
      <vt:lpstr>Thermogravity (static version) </vt:lpstr>
      <vt:lpstr>Dotto Ring (dynamics)</vt:lpstr>
      <vt:lpstr>Gravimagnetic by rotating plasma </vt:lpstr>
      <vt:lpstr> Gravimagnetic experiment with heat flow</vt:lpstr>
      <vt:lpstr>Antigravitation by means of cavity effect</vt:lpstr>
      <vt:lpstr>De Broglie matter waves</vt:lpstr>
      <vt:lpstr>Flying platfrom </vt:lpstr>
      <vt:lpstr>The Time Machine </vt:lpstr>
      <vt:lpstr>Experimental device made  by Vadim Chernobrov</vt:lpstr>
      <vt:lpstr>Experimental device in Faraday Lab Ltd.</vt:lpstr>
      <vt:lpstr>Three-turn coil</vt:lpstr>
      <vt:lpstr>Development of the idea</vt:lpstr>
      <vt:lpstr>Many-layers solenoid</vt:lpstr>
      <vt:lpstr>Conclusion</vt:lpstr>
      <vt:lpstr>The Book</vt:lpstr>
      <vt:lpstr>Contacts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Aerospace Technologies</dc:title>
  <dc:creator>Alexander</dc:creator>
  <cp:lastModifiedBy>Alexander</cp:lastModifiedBy>
  <cp:revision>153</cp:revision>
  <dcterms:created xsi:type="dcterms:W3CDTF">2021-11-16T16:24:17Z</dcterms:created>
  <dcterms:modified xsi:type="dcterms:W3CDTF">2021-11-27T14:17:16Z</dcterms:modified>
</cp:coreProperties>
</file>